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55"/>
  </p:notesMasterIdLst>
  <p:sldIdLst>
    <p:sldId id="317" r:id="rId2"/>
    <p:sldId id="256" r:id="rId3"/>
    <p:sldId id="278" r:id="rId4"/>
    <p:sldId id="257" r:id="rId5"/>
    <p:sldId id="315" r:id="rId6"/>
    <p:sldId id="258" r:id="rId7"/>
    <p:sldId id="260" r:id="rId8"/>
    <p:sldId id="305" r:id="rId9"/>
    <p:sldId id="262" r:id="rId10"/>
    <p:sldId id="306" r:id="rId11"/>
    <p:sldId id="318" r:id="rId12"/>
    <p:sldId id="319" r:id="rId13"/>
    <p:sldId id="307" r:id="rId14"/>
    <p:sldId id="259" r:id="rId15"/>
    <p:sldId id="263" r:id="rId16"/>
    <p:sldId id="264" r:id="rId17"/>
    <p:sldId id="265" r:id="rId18"/>
    <p:sldId id="261" r:id="rId19"/>
    <p:sldId id="279" r:id="rId20"/>
    <p:sldId id="308" r:id="rId21"/>
    <p:sldId id="309" r:id="rId22"/>
    <p:sldId id="310" r:id="rId23"/>
    <p:sldId id="266" r:id="rId24"/>
    <p:sldId id="314" r:id="rId25"/>
    <p:sldId id="267" r:id="rId26"/>
    <p:sldId id="268" r:id="rId27"/>
    <p:sldId id="269" r:id="rId28"/>
    <p:sldId id="312" r:id="rId29"/>
    <p:sldId id="270" r:id="rId30"/>
    <p:sldId id="271" r:id="rId31"/>
    <p:sldId id="275" r:id="rId32"/>
    <p:sldId id="281" r:id="rId33"/>
    <p:sldId id="277" r:id="rId34"/>
    <p:sldId id="283" r:id="rId35"/>
    <p:sldId id="285" r:id="rId36"/>
    <p:sldId id="287" r:id="rId37"/>
    <p:sldId id="289" r:id="rId38"/>
    <p:sldId id="291" r:id="rId39"/>
    <p:sldId id="290" r:id="rId40"/>
    <p:sldId id="293" r:id="rId41"/>
    <p:sldId id="294" r:id="rId42"/>
    <p:sldId id="295" r:id="rId43"/>
    <p:sldId id="297" r:id="rId44"/>
    <p:sldId id="298" r:id="rId45"/>
    <p:sldId id="300" r:id="rId46"/>
    <p:sldId id="299" r:id="rId47"/>
    <p:sldId id="302" r:id="rId48"/>
    <p:sldId id="304" r:id="rId49"/>
    <p:sldId id="311" r:id="rId50"/>
    <p:sldId id="272" r:id="rId51"/>
    <p:sldId id="313" r:id="rId52"/>
    <p:sldId id="273" r:id="rId53"/>
    <p:sldId id="27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190" autoAdjust="0"/>
  </p:normalViewPr>
  <p:slideViewPr>
    <p:cSldViewPr snapToGrid="0">
      <p:cViewPr varScale="1">
        <p:scale>
          <a:sx n="72" d="100"/>
          <a:sy n="72" d="100"/>
        </p:scale>
        <p:origin x="110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65F14E-34E6-4B09-8EB2-B8887D5EDA0A}"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MY"/>
        </a:p>
      </dgm:t>
    </dgm:pt>
    <dgm:pt modelId="{6DBCDAF7-7D43-4E0C-87FB-D6E54C9C2B64}">
      <dgm:prSet phldrT="[Text]"/>
      <dgm:spPr/>
      <dgm:t>
        <a:bodyPr/>
        <a:lstStyle/>
        <a:p>
          <a:r>
            <a:rPr lang="en-US" dirty="0"/>
            <a:t>Repeatability and reproducibility</a:t>
          </a:r>
          <a:endParaRPr lang="en-MY" dirty="0"/>
        </a:p>
      </dgm:t>
    </dgm:pt>
    <dgm:pt modelId="{91FF5F0C-DF45-4BDB-B42B-519426E01137}" type="parTrans" cxnId="{7BB9265E-5E96-40C0-8789-4447A52C6531}">
      <dgm:prSet/>
      <dgm:spPr/>
      <dgm:t>
        <a:bodyPr/>
        <a:lstStyle/>
        <a:p>
          <a:endParaRPr lang="en-MY"/>
        </a:p>
      </dgm:t>
    </dgm:pt>
    <dgm:pt modelId="{A4883F20-76E1-4546-9EA5-CF37FF4643DE}" type="sibTrans" cxnId="{7BB9265E-5E96-40C0-8789-4447A52C6531}">
      <dgm:prSet/>
      <dgm:spPr/>
      <dgm:t>
        <a:bodyPr/>
        <a:lstStyle/>
        <a:p>
          <a:endParaRPr lang="en-MY"/>
        </a:p>
      </dgm:t>
    </dgm:pt>
    <dgm:pt modelId="{49BD4A70-670E-4E71-B06D-B9EDA56E4BE8}">
      <dgm:prSet phldrT="[Text]"/>
      <dgm:spPr/>
      <dgm:t>
        <a:bodyPr/>
        <a:lstStyle/>
        <a:p>
          <a:r>
            <a:rPr lang="en-US" dirty="0"/>
            <a:t>Automation</a:t>
          </a:r>
          <a:endParaRPr lang="en-MY" dirty="0"/>
        </a:p>
      </dgm:t>
    </dgm:pt>
    <dgm:pt modelId="{E30F1DE9-84CF-45BC-9C90-A965CB19E04C}" type="parTrans" cxnId="{F340AB23-F4F1-47C6-BE55-218B32074760}">
      <dgm:prSet/>
      <dgm:spPr/>
      <dgm:t>
        <a:bodyPr/>
        <a:lstStyle/>
        <a:p>
          <a:endParaRPr lang="en-MY"/>
        </a:p>
      </dgm:t>
    </dgm:pt>
    <dgm:pt modelId="{B83DC96F-D6D9-4E20-8DA1-818164B763C2}" type="sibTrans" cxnId="{F340AB23-F4F1-47C6-BE55-218B32074760}">
      <dgm:prSet/>
      <dgm:spPr/>
      <dgm:t>
        <a:bodyPr/>
        <a:lstStyle/>
        <a:p>
          <a:endParaRPr lang="en-MY"/>
        </a:p>
      </dgm:t>
    </dgm:pt>
    <dgm:pt modelId="{C7FB90AD-0C58-4E42-ABBF-40B89266C669}">
      <dgm:prSet phldrT="[Text]"/>
      <dgm:spPr/>
      <dgm:t>
        <a:bodyPr/>
        <a:lstStyle/>
        <a:p>
          <a:r>
            <a:rPr lang="en-US" dirty="0"/>
            <a:t>If spatial analysis not the center of analysis</a:t>
          </a:r>
          <a:endParaRPr lang="en-MY" dirty="0"/>
        </a:p>
      </dgm:t>
    </dgm:pt>
    <dgm:pt modelId="{C060F7CA-C2EA-4542-AF6E-310F557F697B}" type="parTrans" cxnId="{D3FC85B3-B4CC-4A66-9619-E4E760A3B700}">
      <dgm:prSet/>
      <dgm:spPr/>
      <dgm:t>
        <a:bodyPr/>
        <a:lstStyle/>
        <a:p>
          <a:endParaRPr lang="en-MY"/>
        </a:p>
      </dgm:t>
    </dgm:pt>
    <dgm:pt modelId="{6A2479B2-2AA2-4965-AE62-BB3DE1A9C4BC}" type="sibTrans" cxnId="{D3FC85B3-B4CC-4A66-9619-E4E760A3B700}">
      <dgm:prSet/>
      <dgm:spPr/>
      <dgm:t>
        <a:bodyPr/>
        <a:lstStyle/>
        <a:p>
          <a:endParaRPr lang="en-MY"/>
        </a:p>
      </dgm:t>
    </dgm:pt>
    <dgm:pt modelId="{414CD926-FDEB-4051-92DD-B843C4533C34}">
      <dgm:prSet phldrT="[Text]" phldr="1"/>
      <dgm:spPr>
        <a:noFill/>
      </dgm:spPr>
      <dgm:t>
        <a:bodyPr/>
        <a:lstStyle/>
        <a:p>
          <a:endParaRPr lang="en-MY" dirty="0"/>
        </a:p>
      </dgm:t>
    </dgm:pt>
    <dgm:pt modelId="{0F4211C9-F7A5-45B0-9614-726E6F6477CB}" type="sibTrans" cxnId="{C61CE955-ED00-4C18-97CC-002DA8C817F9}">
      <dgm:prSet/>
      <dgm:spPr/>
      <dgm:t>
        <a:bodyPr/>
        <a:lstStyle/>
        <a:p>
          <a:endParaRPr lang="en-MY"/>
        </a:p>
      </dgm:t>
    </dgm:pt>
    <dgm:pt modelId="{D0A442CC-08B1-4520-B652-A8B4D0D7EEEE}" type="parTrans" cxnId="{C61CE955-ED00-4C18-97CC-002DA8C817F9}">
      <dgm:prSet/>
      <dgm:spPr/>
      <dgm:t>
        <a:bodyPr/>
        <a:lstStyle/>
        <a:p>
          <a:endParaRPr lang="en-MY"/>
        </a:p>
      </dgm:t>
    </dgm:pt>
    <dgm:pt modelId="{B8E2BC4D-99FD-4572-9939-853D4F368890}" type="pres">
      <dgm:prSet presAssocID="{8865F14E-34E6-4B09-8EB2-B8887D5EDA0A}" presName="Name0" presStyleCnt="0">
        <dgm:presLayoutVars>
          <dgm:chMax val="1"/>
          <dgm:chPref val="1"/>
          <dgm:dir/>
          <dgm:resizeHandles/>
        </dgm:presLayoutVars>
      </dgm:prSet>
      <dgm:spPr/>
    </dgm:pt>
    <dgm:pt modelId="{45299A4A-B714-48B9-95DE-93A12F3D8EFB}" type="pres">
      <dgm:prSet presAssocID="{414CD926-FDEB-4051-92DD-B843C4533C34}" presName="Parent" presStyleLbl="node1" presStyleIdx="0" presStyleCnt="2" custScaleX="115928" custScaleY="130823" custLinFactNeighborX="-32782" custLinFactNeighborY="-6592">
        <dgm:presLayoutVars>
          <dgm:chMax val="4"/>
          <dgm:chPref val="3"/>
        </dgm:presLayoutVars>
      </dgm:prSet>
      <dgm:spPr/>
    </dgm:pt>
    <dgm:pt modelId="{8E83FCCB-D282-419C-87B3-ABDFA5D36B8D}" type="pres">
      <dgm:prSet presAssocID="{6DBCDAF7-7D43-4E0C-87FB-D6E54C9C2B64}" presName="Accent" presStyleLbl="node1" presStyleIdx="1" presStyleCnt="2"/>
      <dgm:spPr/>
    </dgm:pt>
    <dgm:pt modelId="{E2A49E4E-85F0-4490-AE5C-961148F23099}" type="pres">
      <dgm:prSet presAssocID="{6DBCDAF7-7D43-4E0C-87FB-D6E54C9C2B64}" presName="Image1" presStyleLbl="fgImgPlace1" presStyleIdx="0" presStyleCnt="3" custFlipHor="1" custScaleX="38841" custScaleY="43057"/>
      <dgm:spPr/>
    </dgm:pt>
    <dgm:pt modelId="{B17F3EC0-8802-48F2-998E-B52271D35251}" type="pres">
      <dgm:prSet presAssocID="{6DBCDAF7-7D43-4E0C-87FB-D6E54C9C2B64}" presName="Child1" presStyleLbl="revTx" presStyleIdx="0" presStyleCnt="3" custScaleX="163759">
        <dgm:presLayoutVars>
          <dgm:chMax val="0"/>
          <dgm:chPref val="0"/>
          <dgm:bulletEnabled val="1"/>
        </dgm:presLayoutVars>
      </dgm:prSet>
      <dgm:spPr/>
    </dgm:pt>
    <dgm:pt modelId="{FFC3E7CD-FF1D-4315-948A-8E4CCDD2F08A}" type="pres">
      <dgm:prSet presAssocID="{49BD4A70-670E-4E71-B06D-B9EDA56E4BE8}" presName="Image2" presStyleCnt="0"/>
      <dgm:spPr/>
    </dgm:pt>
    <dgm:pt modelId="{E92263F9-F02D-44D4-A55F-0D8BD33C591F}" type="pres">
      <dgm:prSet presAssocID="{49BD4A70-670E-4E71-B06D-B9EDA56E4BE8}" presName="Image" presStyleLbl="fgImgPlace1" presStyleIdx="1" presStyleCnt="3" custFlipHor="1" custScaleX="43369" custScaleY="38087"/>
      <dgm:spPr/>
    </dgm:pt>
    <dgm:pt modelId="{B6A5D1B3-677D-4C6F-B2C2-026490689574}" type="pres">
      <dgm:prSet presAssocID="{49BD4A70-670E-4E71-B06D-B9EDA56E4BE8}" presName="Child2" presStyleLbl="revTx" presStyleIdx="1" presStyleCnt="3" custScaleX="125155">
        <dgm:presLayoutVars>
          <dgm:chMax val="0"/>
          <dgm:chPref val="0"/>
          <dgm:bulletEnabled val="1"/>
        </dgm:presLayoutVars>
      </dgm:prSet>
      <dgm:spPr/>
    </dgm:pt>
    <dgm:pt modelId="{7D7BB827-F721-405C-91B8-2A719CF3A1DC}" type="pres">
      <dgm:prSet presAssocID="{C7FB90AD-0C58-4E42-ABBF-40B89266C669}" presName="Image3" presStyleCnt="0"/>
      <dgm:spPr/>
    </dgm:pt>
    <dgm:pt modelId="{34B60B2C-6C27-42A4-B2A6-5B153B0C6A13}" type="pres">
      <dgm:prSet presAssocID="{C7FB90AD-0C58-4E42-ABBF-40B89266C669}" presName="Image" presStyleLbl="fgImgPlace1" presStyleIdx="2" presStyleCnt="3" custFlipVert="1" custFlipHor="1" custScaleX="21614" custScaleY="28251"/>
      <dgm:spPr/>
    </dgm:pt>
    <dgm:pt modelId="{8459D3E1-91AB-44DE-B990-145A16632243}" type="pres">
      <dgm:prSet presAssocID="{C7FB90AD-0C58-4E42-ABBF-40B89266C669}" presName="Child3" presStyleLbl="revTx" presStyleIdx="2" presStyleCnt="3" custScaleX="155074">
        <dgm:presLayoutVars>
          <dgm:chMax val="0"/>
          <dgm:chPref val="0"/>
          <dgm:bulletEnabled val="1"/>
        </dgm:presLayoutVars>
      </dgm:prSet>
      <dgm:spPr/>
    </dgm:pt>
  </dgm:ptLst>
  <dgm:cxnLst>
    <dgm:cxn modelId="{FCAE1401-A45A-493B-9B08-3913429019D5}" type="presOf" srcId="{6DBCDAF7-7D43-4E0C-87FB-D6E54C9C2B64}" destId="{B17F3EC0-8802-48F2-998E-B52271D35251}" srcOrd="0" destOrd="0" presId="urn:microsoft.com/office/officeart/2011/layout/RadialPictureList"/>
    <dgm:cxn modelId="{7922AC20-C4FB-45E3-8BBD-387ECC215E75}" type="presOf" srcId="{49BD4A70-670E-4E71-B06D-B9EDA56E4BE8}" destId="{B6A5D1B3-677D-4C6F-B2C2-026490689574}" srcOrd="0" destOrd="0" presId="urn:microsoft.com/office/officeart/2011/layout/RadialPictureList"/>
    <dgm:cxn modelId="{F340AB23-F4F1-47C6-BE55-218B32074760}" srcId="{414CD926-FDEB-4051-92DD-B843C4533C34}" destId="{49BD4A70-670E-4E71-B06D-B9EDA56E4BE8}" srcOrd="1" destOrd="0" parTransId="{E30F1DE9-84CF-45BC-9C90-A965CB19E04C}" sibTransId="{B83DC96F-D6D9-4E20-8DA1-818164B763C2}"/>
    <dgm:cxn modelId="{316EDE2E-0BA6-48A4-B8DB-B3803A5DBFA4}" type="presOf" srcId="{C7FB90AD-0C58-4E42-ABBF-40B89266C669}" destId="{8459D3E1-91AB-44DE-B990-145A16632243}" srcOrd="0" destOrd="0" presId="urn:microsoft.com/office/officeart/2011/layout/RadialPictureList"/>
    <dgm:cxn modelId="{7BB9265E-5E96-40C0-8789-4447A52C6531}" srcId="{414CD926-FDEB-4051-92DD-B843C4533C34}" destId="{6DBCDAF7-7D43-4E0C-87FB-D6E54C9C2B64}" srcOrd="0" destOrd="0" parTransId="{91FF5F0C-DF45-4BDB-B42B-519426E01137}" sibTransId="{A4883F20-76E1-4546-9EA5-CF37FF4643DE}"/>
    <dgm:cxn modelId="{C61CE955-ED00-4C18-97CC-002DA8C817F9}" srcId="{8865F14E-34E6-4B09-8EB2-B8887D5EDA0A}" destId="{414CD926-FDEB-4051-92DD-B843C4533C34}" srcOrd="0" destOrd="0" parTransId="{D0A442CC-08B1-4520-B652-A8B4D0D7EEEE}" sibTransId="{0F4211C9-F7A5-45B0-9614-726E6F6477CB}"/>
    <dgm:cxn modelId="{38D0FAAC-1BEB-4AC3-9B10-EF039F462A7A}" type="presOf" srcId="{414CD926-FDEB-4051-92DD-B843C4533C34}" destId="{45299A4A-B714-48B9-95DE-93A12F3D8EFB}" srcOrd="0" destOrd="0" presId="urn:microsoft.com/office/officeart/2011/layout/RadialPictureList"/>
    <dgm:cxn modelId="{D3FC85B3-B4CC-4A66-9619-E4E760A3B700}" srcId="{414CD926-FDEB-4051-92DD-B843C4533C34}" destId="{C7FB90AD-0C58-4E42-ABBF-40B89266C669}" srcOrd="2" destOrd="0" parTransId="{C060F7CA-C2EA-4542-AF6E-310F557F697B}" sibTransId="{6A2479B2-2AA2-4965-AE62-BB3DE1A9C4BC}"/>
    <dgm:cxn modelId="{426D1BC5-8AFC-4532-A5D5-42C806754D17}" type="presOf" srcId="{8865F14E-34E6-4B09-8EB2-B8887D5EDA0A}" destId="{B8E2BC4D-99FD-4572-9939-853D4F368890}" srcOrd="0" destOrd="0" presId="urn:microsoft.com/office/officeart/2011/layout/RadialPictureList"/>
    <dgm:cxn modelId="{772D827C-6C6B-45AF-AC66-3A26B37BDE8B}" type="presParOf" srcId="{B8E2BC4D-99FD-4572-9939-853D4F368890}" destId="{45299A4A-B714-48B9-95DE-93A12F3D8EFB}" srcOrd="0" destOrd="0" presId="urn:microsoft.com/office/officeart/2011/layout/RadialPictureList"/>
    <dgm:cxn modelId="{8321F43E-D34E-4219-8500-CF324D2AE83B}" type="presParOf" srcId="{B8E2BC4D-99FD-4572-9939-853D4F368890}" destId="{8E83FCCB-D282-419C-87B3-ABDFA5D36B8D}" srcOrd="1" destOrd="0" presId="urn:microsoft.com/office/officeart/2011/layout/RadialPictureList"/>
    <dgm:cxn modelId="{A7B35633-6EC4-462E-85C6-E0D4B0DDABF0}" type="presParOf" srcId="{B8E2BC4D-99FD-4572-9939-853D4F368890}" destId="{E2A49E4E-85F0-4490-AE5C-961148F23099}" srcOrd="2" destOrd="0" presId="urn:microsoft.com/office/officeart/2011/layout/RadialPictureList"/>
    <dgm:cxn modelId="{6E3E43AF-76AA-4D4C-B672-7A75BBA4C2D5}" type="presParOf" srcId="{B8E2BC4D-99FD-4572-9939-853D4F368890}" destId="{B17F3EC0-8802-48F2-998E-B52271D35251}" srcOrd="3" destOrd="0" presId="urn:microsoft.com/office/officeart/2011/layout/RadialPictureList"/>
    <dgm:cxn modelId="{B54AD9BE-7E51-4614-81C8-BC5DFA006D59}" type="presParOf" srcId="{B8E2BC4D-99FD-4572-9939-853D4F368890}" destId="{FFC3E7CD-FF1D-4315-948A-8E4CCDD2F08A}" srcOrd="4" destOrd="0" presId="urn:microsoft.com/office/officeart/2011/layout/RadialPictureList"/>
    <dgm:cxn modelId="{85ABE8F1-34AF-40D9-A742-0C3EC9E5CD62}" type="presParOf" srcId="{FFC3E7CD-FF1D-4315-948A-8E4CCDD2F08A}" destId="{E92263F9-F02D-44D4-A55F-0D8BD33C591F}" srcOrd="0" destOrd="0" presId="urn:microsoft.com/office/officeart/2011/layout/RadialPictureList"/>
    <dgm:cxn modelId="{CD79C6FE-B2A4-4771-97A7-4216877B5680}" type="presParOf" srcId="{B8E2BC4D-99FD-4572-9939-853D4F368890}" destId="{B6A5D1B3-677D-4C6F-B2C2-026490689574}" srcOrd="5" destOrd="0" presId="urn:microsoft.com/office/officeart/2011/layout/RadialPictureList"/>
    <dgm:cxn modelId="{A03F47DA-66A1-41CB-B188-13B785E12F0A}" type="presParOf" srcId="{B8E2BC4D-99FD-4572-9939-853D4F368890}" destId="{7D7BB827-F721-405C-91B8-2A719CF3A1DC}" srcOrd="6" destOrd="0" presId="urn:microsoft.com/office/officeart/2011/layout/RadialPictureList"/>
    <dgm:cxn modelId="{1044B1FB-6C7E-442E-9B5B-EB921BFC4862}" type="presParOf" srcId="{7D7BB827-F721-405C-91B8-2A719CF3A1DC}" destId="{34B60B2C-6C27-42A4-B2A6-5B153B0C6A13}" srcOrd="0" destOrd="0" presId="urn:microsoft.com/office/officeart/2011/layout/RadialPictureList"/>
    <dgm:cxn modelId="{33512875-2284-4A36-A169-2E610C71A6D9}" type="presParOf" srcId="{B8E2BC4D-99FD-4572-9939-853D4F368890}" destId="{8459D3E1-91AB-44DE-B990-145A16632243}" srcOrd="7" destOrd="0" presId="urn:microsoft.com/office/officeart/2011/layout/Radial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99A4A-B714-48B9-95DE-93A12F3D8EFB}">
      <dsp:nvSpPr>
        <dsp:cNvPr id="0" name=""/>
        <dsp:cNvSpPr/>
      </dsp:nvSpPr>
      <dsp:spPr>
        <a:xfrm>
          <a:off x="133446" y="915461"/>
          <a:ext cx="2450466" cy="2765451"/>
        </a:xfrm>
        <a:prstGeom prst="ellipse">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69850" rIns="69850" bIns="69850" numCol="1" spcCol="1270" anchor="ctr" anchorCtr="0">
          <a:noAutofit/>
        </a:bodyPr>
        <a:lstStyle/>
        <a:p>
          <a:pPr marL="0" lvl="0" indent="0" algn="ctr" defTabSz="2444750">
            <a:lnSpc>
              <a:spcPct val="90000"/>
            </a:lnSpc>
            <a:spcBef>
              <a:spcPct val="0"/>
            </a:spcBef>
            <a:spcAft>
              <a:spcPct val="35000"/>
            </a:spcAft>
            <a:buNone/>
          </a:pPr>
          <a:endParaRPr lang="en-MY" sz="5500" kern="1200" dirty="0"/>
        </a:p>
      </dsp:txBody>
      <dsp:txXfrm>
        <a:off x="492308" y="1320452"/>
        <a:ext cx="1732742" cy="1955469"/>
      </dsp:txXfrm>
    </dsp:sp>
    <dsp:sp modelId="{8E83FCCB-D282-419C-87B3-ABDFA5D36B8D}">
      <dsp:nvSpPr>
        <dsp:cNvPr id="0" name=""/>
        <dsp:cNvSpPr/>
      </dsp:nvSpPr>
      <dsp:spPr>
        <a:xfrm>
          <a:off x="-95319" y="205271"/>
          <a:ext cx="4261038" cy="4441873"/>
        </a:xfrm>
        <a:prstGeom prst="blockArc">
          <a:avLst>
            <a:gd name="adj1" fmla="val 17527788"/>
            <a:gd name="adj2" fmla="val 4119114"/>
            <a:gd name="adj3" fmla="val 57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A49E4E-85F0-4490-AE5C-961148F23099}">
      <dsp:nvSpPr>
        <dsp:cNvPr id="0" name=""/>
        <dsp:cNvSpPr/>
      </dsp:nvSpPr>
      <dsp:spPr>
        <a:xfrm flipH="1">
          <a:off x="3388469" y="902211"/>
          <a:ext cx="439820" cy="487697"/>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7F3EC0-8802-48F2-998E-B52271D35251}">
      <dsp:nvSpPr>
        <dsp:cNvPr id="0" name=""/>
        <dsp:cNvSpPr/>
      </dsp:nvSpPr>
      <dsp:spPr>
        <a:xfrm>
          <a:off x="3777250" y="597932"/>
          <a:ext cx="2482110" cy="1096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1066800">
            <a:lnSpc>
              <a:spcPct val="90000"/>
            </a:lnSpc>
            <a:spcBef>
              <a:spcPct val="0"/>
            </a:spcBef>
            <a:spcAft>
              <a:spcPct val="10000"/>
            </a:spcAft>
            <a:buNone/>
          </a:pPr>
          <a:r>
            <a:rPr lang="en-US" sz="2400" kern="1200" dirty="0"/>
            <a:t>Repeatability and reproducibility</a:t>
          </a:r>
          <a:endParaRPr lang="en-MY" sz="2400" kern="1200" dirty="0"/>
        </a:p>
      </dsp:txBody>
      <dsp:txXfrm>
        <a:off x="3777250" y="597932"/>
        <a:ext cx="2482110" cy="1096254"/>
      </dsp:txXfrm>
    </dsp:sp>
    <dsp:sp modelId="{E92263F9-F02D-44D4-A55F-0D8BD33C591F}">
      <dsp:nvSpPr>
        <dsp:cNvPr id="0" name=""/>
        <dsp:cNvSpPr/>
      </dsp:nvSpPr>
      <dsp:spPr>
        <a:xfrm flipH="1">
          <a:off x="3800494" y="2218946"/>
          <a:ext cx="491093" cy="431402"/>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5D1B3-677D-4C6F-B2C2-026490689574}">
      <dsp:nvSpPr>
        <dsp:cNvPr id="0" name=""/>
        <dsp:cNvSpPr/>
      </dsp:nvSpPr>
      <dsp:spPr>
        <a:xfrm>
          <a:off x="4513789" y="1884299"/>
          <a:ext cx="1896986" cy="1096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l" defTabSz="1022350">
            <a:lnSpc>
              <a:spcPct val="90000"/>
            </a:lnSpc>
            <a:spcBef>
              <a:spcPct val="0"/>
            </a:spcBef>
            <a:spcAft>
              <a:spcPct val="10000"/>
            </a:spcAft>
            <a:buNone/>
          </a:pPr>
          <a:r>
            <a:rPr lang="en-US" sz="2300" kern="1200" dirty="0"/>
            <a:t>Automation</a:t>
          </a:r>
          <a:endParaRPr lang="en-MY" sz="2300" kern="1200" dirty="0"/>
        </a:p>
      </dsp:txBody>
      <dsp:txXfrm>
        <a:off x="4513789" y="1884299"/>
        <a:ext cx="1896986" cy="1096254"/>
      </dsp:txXfrm>
    </dsp:sp>
    <dsp:sp modelId="{34B60B2C-6C27-42A4-B2A6-5B153B0C6A13}">
      <dsp:nvSpPr>
        <dsp:cNvPr id="0" name=""/>
        <dsp:cNvSpPr/>
      </dsp:nvSpPr>
      <dsp:spPr>
        <a:xfrm flipH="1" flipV="1">
          <a:off x="3486005" y="3581450"/>
          <a:ext cx="244748" cy="319992"/>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59D3E1-91AB-44DE-B990-145A16632243}">
      <dsp:nvSpPr>
        <dsp:cNvPr id="0" name=""/>
        <dsp:cNvSpPr/>
      </dsp:nvSpPr>
      <dsp:spPr>
        <a:xfrm>
          <a:off x="3843069" y="3198205"/>
          <a:ext cx="2350471" cy="1096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l" defTabSz="1022350">
            <a:lnSpc>
              <a:spcPct val="90000"/>
            </a:lnSpc>
            <a:spcBef>
              <a:spcPct val="0"/>
            </a:spcBef>
            <a:spcAft>
              <a:spcPct val="10000"/>
            </a:spcAft>
            <a:buNone/>
          </a:pPr>
          <a:r>
            <a:rPr lang="en-US" sz="2300" kern="1200" dirty="0"/>
            <a:t>If spatial analysis not the center of analysis</a:t>
          </a:r>
          <a:endParaRPr lang="en-MY" sz="2300" kern="1200" dirty="0"/>
        </a:p>
      </dsp:txBody>
      <dsp:txXfrm>
        <a:off x="3843069" y="3198205"/>
        <a:ext cx="2350471" cy="1096254"/>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1B4724-461D-492B-A790-760598076928}" type="datetimeFigureOut">
              <a:rPr lang="en-MY" smtClean="0"/>
              <a:t>25/10/2023</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75717-7157-47FE-A521-013E10FCBE09}" type="slidenum">
              <a:rPr lang="en-MY" smtClean="0"/>
              <a:t>‹#›</a:t>
            </a:fld>
            <a:endParaRPr lang="en-MY"/>
          </a:p>
        </p:txBody>
      </p:sp>
    </p:spTree>
    <p:extLst>
      <p:ext uri="{BB962C8B-B14F-4D97-AF65-F5344CB8AC3E}">
        <p14:creationId xmlns:p14="http://schemas.microsoft.com/office/powerpoint/2010/main" val="2336738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17975717-7157-47FE-A521-013E10FCBE09}" type="slidenum">
              <a:rPr lang="en-MY" smtClean="0"/>
              <a:t>9</a:t>
            </a:fld>
            <a:endParaRPr lang="en-MY"/>
          </a:p>
        </p:txBody>
      </p:sp>
    </p:spTree>
    <p:extLst>
      <p:ext uri="{BB962C8B-B14F-4D97-AF65-F5344CB8AC3E}">
        <p14:creationId xmlns:p14="http://schemas.microsoft.com/office/powerpoint/2010/main" val="1836162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SF : This package contains classes and methods for spatial data</a:t>
            </a:r>
            <a:br>
              <a:rPr lang="en-US" dirty="0"/>
            </a:br>
            <a:r>
              <a:rPr lang="en-US" dirty="0"/>
              <a:t>Raster : This package contain classes and methods for </a:t>
            </a:r>
            <a:r>
              <a:rPr lang="en-US" dirty="0" err="1"/>
              <a:t>rastered</a:t>
            </a:r>
            <a:r>
              <a:rPr lang="en-US" dirty="0"/>
              <a:t> spatial data</a:t>
            </a:r>
            <a:br>
              <a:rPr lang="en-US" dirty="0"/>
            </a:br>
            <a:r>
              <a:rPr lang="en-US" dirty="0" err="1"/>
              <a:t>Rgdal</a:t>
            </a:r>
            <a:r>
              <a:rPr lang="en-US" dirty="0"/>
              <a:t> : Reading and writing ESRI shape files is done with this package, as well as map projections via the PROJ.4 library </a:t>
            </a:r>
            <a:br>
              <a:rPr lang="en-US" dirty="0"/>
            </a:br>
            <a:r>
              <a:rPr lang="en-US" dirty="0" err="1"/>
              <a:t>Rgeos</a:t>
            </a:r>
            <a:r>
              <a:rPr lang="en-US" dirty="0"/>
              <a:t> : All geometric processing is carried out by this package</a:t>
            </a:r>
            <a:br>
              <a:rPr lang="en-US" dirty="0"/>
            </a:br>
            <a:r>
              <a:rPr lang="en-US" dirty="0" err="1"/>
              <a:t>RColorBrewer</a:t>
            </a:r>
            <a:r>
              <a:rPr lang="en-US" dirty="0"/>
              <a:t> : All used color schemes have been proposed by Brewer, Hatchard, and Harrower (2003) and have been implemented in this package. grid </a:t>
            </a:r>
          </a:p>
          <a:p>
            <a:r>
              <a:rPr lang="en-US" dirty="0"/>
              <a:t>Leaflet : </a:t>
            </a:r>
            <a:r>
              <a:rPr lang="en-MY" dirty="0"/>
              <a:t>This package is an R interface to the JavaScript library Leaflet (</a:t>
            </a:r>
            <a:r>
              <a:rPr lang="en-MY" dirty="0" err="1"/>
              <a:t>Agafonkin</a:t>
            </a:r>
            <a:r>
              <a:rPr lang="en-MY" dirty="0"/>
              <a:t> 2017) for interactive maps. </a:t>
            </a:r>
          </a:p>
        </p:txBody>
      </p:sp>
      <p:sp>
        <p:nvSpPr>
          <p:cNvPr id="4" name="Slide Number Placeholder 3"/>
          <p:cNvSpPr>
            <a:spLocks noGrp="1"/>
          </p:cNvSpPr>
          <p:nvPr>
            <p:ph type="sldNum" sz="quarter" idx="5"/>
          </p:nvPr>
        </p:nvSpPr>
        <p:spPr/>
        <p:txBody>
          <a:bodyPr/>
          <a:lstStyle/>
          <a:p>
            <a:fld id="{17975717-7157-47FE-A521-013E10FCBE09}" type="slidenum">
              <a:rPr lang="en-MY" smtClean="0"/>
              <a:t>23</a:t>
            </a:fld>
            <a:endParaRPr lang="en-MY"/>
          </a:p>
        </p:txBody>
      </p:sp>
    </p:spTree>
    <p:extLst>
      <p:ext uri="{BB962C8B-B14F-4D97-AF65-F5344CB8AC3E}">
        <p14:creationId xmlns:p14="http://schemas.microsoft.com/office/powerpoint/2010/main" val="3680683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 of constant values or data</a:t>
            </a:r>
            <a:r>
              <a:rPr lang="en-US" b="1" dirty="0"/>
              <a:t> </a:t>
            </a:r>
            <a:r>
              <a:rPr lang="en-US" dirty="0"/>
              <a:t>variable names can be assigned to one of the aesthetics</a:t>
            </a:r>
            <a:endParaRPr lang="en-MY" dirty="0"/>
          </a:p>
        </p:txBody>
      </p:sp>
      <p:sp>
        <p:nvSpPr>
          <p:cNvPr id="4" name="Slide Number Placeholder 3"/>
          <p:cNvSpPr>
            <a:spLocks noGrp="1"/>
          </p:cNvSpPr>
          <p:nvPr>
            <p:ph type="sldNum" sz="quarter" idx="5"/>
          </p:nvPr>
        </p:nvSpPr>
        <p:spPr/>
        <p:txBody>
          <a:bodyPr/>
          <a:lstStyle/>
          <a:p>
            <a:fld id="{17975717-7157-47FE-A521-013E10FCBE09}" type="slidenum">
              <a:rPr lang="en-MY" smtClean="0"/>
              <a:t>26</a:t>
            </a:fld>
            <a:endParaRPr lang="en-MY"/>
          </a:p>
        </p:txBody>
      </p:sp>
    </p:spTree>
    <p:extLst>
      <p:ext uri="{BB962C8B-B14F-4D97-AF65-F5344CB8AC3E}">
        <p14:creationId xmlns:p14="http://schemas.microsoft.com/office/powerpoint/2010/main" val="629909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17975717-7157-47FE-A521-013E10FCBE09}" type="slidenum">
              <a:rPr lang="en-MY" smtClean="0"/>
              <a:t>27</a:t>
            </a:fld>
            <a:endParaRPr lang="en-MY"/>
          </a:p>
        </p:txBody>
      </p:sp>
    </p:spTree>
    <p:extLst>
      <p:ext uri="{BB962C8B-B14F-4D97-AF65-F5344CB8AC3E}">
        <p14:creationId xmlns:p14="http://schemas.microsoft.com/office/powerpoint/2010/main" val="2486236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and final method to create small multiples is by creating several independent maps and use the function </a:t>
            </a:r>
            <a:r>
              <a:rPr lang="en-US" dirty="0" err="1"/>
              <a:t>tmap_arrange</a:t>
            </a:r>
            <a:r>
              <a:rPr lang="en-US" dirty="0"/>
              <a:t> to arrange them in a grid layout</a:t>
            </a:r>
            <a:endParaRPr lang="en-MY" b="1" dirty="0"/>
          </a:p>
        </p:txBody>
      </p:sp>
      <p:sp>
        <p:nvSpPr>
          <p:cNvPr id="4" name="Slide Number Placeholder 3"/>
          <p:cNvSpPr>
            <a:spLocks noGrp="1"/>
          </p:cNvSpPr>
          <p:nvPr>
            <p:ph type="sldNum" sz="quarter" idx="5"/>
          </p:nvPr>
        </p:nvSpPr>
        <p:spPr/>
        <p:txBody>
          <a:bodyPr/>
          <a:lstStyle/>
          <a:p>
            <a:fld id="{17975717-7157-47FE-A521-013E10FCBE09}" type="slidenum">
              <a:rPr lang="en-MY" smtClean="0"/>
              <a:t>29</a:t>
            </a:fld>
            <a:endParaRPr lang="en-MY"/>
          </a:p>
        </p:txBody>
      </p:sp>
    </p:spTree>
    <p:extLst>
      <p:ext uri="{BB962C8B-B14F-4D97-AF65-F5344CB8AC3E}">
        <p14:creationId xmlns:p14="http://schemas.microsoft.com/office/powerpoint/2010/main" val="2697178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17975717-7157-47FE-A521-013E10FCBE09}" type="slidenum">
              <a:rPr lang="en-MY" smtClean="0"/>
              <a:t>35</a:t>
            </a:fld>
            <a:endParaRPr lang="en-MY"/>
          </a:p>
        </p:txBody>
      </p:sp>
    </p:spTree>
    <p:extLst>
      <p:ext uri="{BB962C8B-B14F-4D97-AF65-F5344CB8AC3E}">
        <p14:creationId xmlns:p14="http://schemas.microsoft.com/office/powerpoint/2010/main" val="2339639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CF99-18A4-9596-BBAF-FF11202478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0FD75DAC-AF23-4165-37E0-EB4C3F1007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ABA06089-C2C4-D25A-B947-EEAF17C0F0D5}"/>
              </a:ext>
            </a:extLst>
          </p:cNvPr>
          <p:cNvSpPr>
            <a:spLocks noGrp="1"/>
          </p:cNvSpPr>
          <p:nvPr>
            <p:ph type="dt" sz="half" idx="10"/>
          </p:nvPr>
        </p:nvSpPr>
        <p:spPr/>
        <p:txBody>
          <a:bodyPr/>
          <a:lstStyle/>
          <a:p>
            <a:fld id="{90234B78-658B-4393-B2C9-19733C692D2D}" type="datetimeFigureOut">
              <a:rPr lang="en-MY" smtClean="0"/>
              <a:t>25/10/2023</a:t>
            </a:fld>
            <a:endParaRPr lang="en-MY"/>
          </a:p>
        </p:txBody>
      </p:sp>
      <p:sp>
        <p:nvSpPr>
          <p:cNvPr id="5" name="Footer Placeholder 4">
            <a:extLst>
              <a:ext uri="{FF2B5EF4-FFF2-40B4-BE49-F238E27FC236}">
                <a16:creationId xmlns:a16="http://schemas.microsoft.com/office/drawing/2014/main" id="{892A3384-EA47-1556-4728-6A289096013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68785234-9EC7-5D8F-7E19-9E638FEB1F0B}"/>
              </a:ext>
            </a:extLst>
          </p:cNvPr>
          <p:cNvSpPr>
            <a:spLocks noGrp="1"/>
          </p:cNvSpPr>
          <p:nvPr>
            <p:ph type="sldNum" sz="quarter" idx="12"/>
          </p:nvPr>
        </p:nvSpPr>
        <p:spPr/>
        <p:txBody>
          <a:bodyPr/>
          <a:lstStyle/>
          <a:p>
            <a:fld id="{E23430F2-F3A8-44C7-B472-6B6799270A4D}" type="slidenum">
              <a:rPr lang="en-MY" smtClean="0"/>
              <a:t>‹#›</a:t>
            </a:fld>
            <a:endParaRPr lang="en-MY"/>
          </a:p>
        </p:txBody>
      </p:sp>
    </p:spTree>
    <p:extLst>
      <p:ext uri="{BB962C8B-B14F-4D97-AF65-F5344CB8AC3E}">
        <p14:creationId xmlns:p14="http://schemas.microsoft.com/office/powerpoint/2010/main" val="52985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11376-BEB2-D53A-1BBF-8B1E632B4391}"/>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D98834E0-1B62-7EE8-34C7-E9095B71FA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577EB547-4523-DD9F-E05B-0A0123FCC840}"/>
              </a:ext>
            </a:extLst>
          </p:cNvPr>
          <p:cNvSpPr>
            <a:spLocks noGrp="1"/>
          </p:cNvSpPr>
          <p:nvPr>
            <p:ph type="dt" sz="half" idx="10"/>
          </p:nvPr>
        </p:nvSpPr>
        <p:spPr/>
        <p:txBody>
          <a:bodyPr/>
          <a:lstStyle/>
          <a:p>
            <a:fld id="{90234B78-658B-4393-B2C9-19733C692D2D}" type="datetimeFigureOut">
              <a:rPr lang="en-MY" smtClean="0"/>
              <a:t>25/10/2023</a:t>
            </a:fld>
            <a:endParaRPr lang="en-MY"/>
          </a:p>
        </p:txBody>
      </p:sp>
      <p:sp>
        <p:nvSpPr>
          <p:cNvPr id="5" name="Footer Placeholder 4">
            <a:extLst>
              <a:ext uri="{FF2B5EF4-FFF2-40B4-BE49-F238E27FC236}">
                <a16:creationId xmlns:a16="http://schemas.microsoft.com/office/drawing/2014/main" id="{4745EFDC-FADD-4128-98FA-F4FB3EEB24A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C49FE3C6-FEF7-CC88-35C1-93A475E04A32}"/>
              </a:ext>
            </a:extLst>
          </p:cNvPr>
          <p:cNvSpPr>
            <a:spLocks noGrp="1"/>
          </p:cNvSpPr>
          <p:nvPr>
            <p:ph type="sldNum" sz="quarter" idx="12"/>
          </p:nvPr>
        </p:nvSpPr>
        <p:spPr/>
        <p:txBody>
          <a:bodyPr/>
          <a:lstStyle/>
          <a:p>
            <a:fld id="{E23430F2-F3A8-44C7-B472-6B6799270A4D}" type="slidenum">
              <a:rPr lang="en-MY" smtClean="0"/>
              <a:t>‹#›</a:t>
            </a:fld>
            <a:endParaRPr lang="en-MY"/>
          </a:p>
        </p:txBody>
      </p:sp>
    </p:spTree>
    <p:extLst>
      <p:ext uri="{BB962C8B-B14F-4D97-AF65-F5344CB8AC3E}">
        <p14:creationId xmlns:p14="http://schemas.microsoft.com/office/powerpoint/2010/main" val="4279087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5E4976-5246-F261-AD65-11C93583DBA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1C3D2FC8-D804-E5DA-37D2-4ADAE48636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47829F31-4A3B-74F0-66AC-D00B766460C1}"/>
              </a:ext>
            </a:extLst>
          </p:cNvPr>
          <p:cNvSpPr>
            <a:spLocks noGrp="1"/>
          </p:cNvSpPr>
          <p:nvPr>
            <p:ph type="dt" sz="half" idx="10"/>
          </p:nvPr>
        </p:nvSpPr>
        <p:spPr/>
        <p:txBody>
          <a:bodyPr/>
          <a:lstStyle/>
          <a:p>
            <a:fld id="{90234B78-658B-4393-B2C9-19733C692D2D}" type="datetimeFigureOut">
              <a:rPr lang="en-MY" smtClean="0"/>
              <a:t>25/10/2023</a:t>
            </a:fld>
            <a:endParaRPr lang="en-MY"/>
          </a:p>
        </p:txBody>
      </p:sp>
      <p:sp>
        <p:nvSpPr>
          <p:cNvPr id="5" name="Footer Placeholder 4">
            <a:extLst>
              <a:ext uri="{FF2B5EF4-FFF2-40B4-BE49-F238E27FC236}">
                <a16:creationId xmlns:a16="http://schemas.microsoft.com/office/drawing/2014/main" id="{51956AC7-6EEC-87F2-A57B-29E5CB6538F2}"/>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2BC445A3-6868-50E7-398C-792161988F9E}"/>
              </a:ext>
            </a:extLst>
          </p:cNvPr>
          <p:cNvSpPr>
            <a:spLocks noGrp="1"/>
          </p:cNvSpPr>
          <p:nvPr>
            <p:ph type="sldNum" sz="quarter" idx="12"/>
          </p:nvPr>
        </p:nvSpPr>
        <p:spPr/>
        <p:txBody>
          <a:bodyPr/>
          <a:lstStyle/>
          <a:p>
            <a:fld id="{E23430F2-F3A8-44C7-B472-6B6799270A4D}" type="slidenum">
              <a:rPr lang="en-MY" smtClean="0"/>
              <a:t>‹#›</a:t>
            </a:fld>
            <a:endParaRPr lang="en-MY"/>
          </a:p>
        </p:txBody>
      </p:sp>
    </p:spTree>
    <p:extLst>
      <p:ext uri="{BB962C8B-B14F-4D97-AF65-F5344CB8AC3E}">
        <p14:creationId xmlns:p14="http://schemas.microsoft.com/office/powerpoint/2010/main" val="1331047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055D5-1F68-88BB-4C56-F819A3E8B81A}"/>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451EA595-88C6-576B-6155-3A5779FD14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5A40CE5-1271-0F43-3BEA-8B2A9468498D}"/>
              </a:ext>
            </a:extLst>
          </p:cNvPr>
          <p:cNvSpPr>
            <a:spLocks noGrp="1"/>
          </p:cNvSpPr>
          <p:nvPr>
            <p:ph type="dt" sz="half" idx="10"/>
          </p:nvPr>
        </p:nvSpPr>
        <p:spPr/>
        <p:txBody>
          <a:bodyPr/>
          <a:lstStyle/>
          <a:p>
            <a:fld id="{90234B78-658B-4393-B2C9-19733C692D2D}" type="datetimeFigureOut">
              <a:rPr lang="en-MY" smtClean="0"/>
              <a:t>25/10/2023</a:t>
            </a:fld>
            <a:endParaRPr lang="en-MY"/>
          </a:p>
        </p:txBody>
      </p:sp>
      <p:sp>
        <p:nvSpPr>
          <p:cNvPr id="5" name="Footer Placeholder 4">
            <a:extLst>
              <a:ext uri="{FF2B5EF4-FFF2-40B4-BE49-F238E27FC236}">
                <a16:creationId xmlns:a16="http://schemas.microsoft.com/office/drawing/2014/main" id="{511D880C-4F82-6D01-8625-4228D07EECD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0BD53B43-A53A-CCAD-D2A9-41BA104F5774}"/>
              </a:ext>
            </a:extLst>
          </p:cNvPr>
          <p:cNvSpPr>
            <a:spLocks noGrp="1"/>
          </p:cNvSpPr>
          <p:nvPr>
            <p:ph type="sldNum" sz="quarter" idx="12"/>
          </p:nvPr>
        </p:nvSpPr>
        <p:spPr/>
        <p:txBody>
          <a:bodyPr/>
          <a:lstStyle/>
          <a:p>
            <a:fld id="{E23430F2-F3A8-44C7-B472-6B6799270A4D}" type="slidenum">
              <a:rPr lang="en-MY" smtClean="0"/>
              <a:t>‹#›</a:t>
            </a:fld>
            <a:endParaRPr lang="en-MY"/>
          </a:p>
        </p:txBody>
      </p:sp>
    </p:spTree>
    <p:extLst>
      <p:ext uri="{BB962C8B-B14F-4D97-AF65-F5344CB8AC3E}">
        <p14:creationId xmlns:p14="http://schemas.microsoft.com/office/powerpoint/2010/main" val="667583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A83AF-2642-5139-6CB4-7B818FF02C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FCE6D038-D6D0-2072-6B19-E640EEADF3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273AC1-31FB-8215-5E2B-97C8A403FDEA}"/>
              </a:ext>
            </a:extLst>
          </p:cNvPr>
          <p:cNvSpPr>
            <a:spLocks noGrp="1"/>
          </p:cNvSpPr>
          <p:nvPr>
            <p:ph type="dt" sz="half" idx="10"/>
          </p:nvPr>
        </p:nvSpPr>
        <p:spPr/>
        <p:txBody>
          <a:bodyPr/>
          <a:lstStyle/>
          <a:p>
            <a:fld id="{90234B78-658B-4393-B2C9-19733C692D2D}" type="datetimeFigureOut">
              <a:rPr lang="en-MY" smtClean="0"/>
              <a:t>25/10/2023</a:t>
            </a:fld>
            <a:endParaRPr lang="en-MY"/>
          </a:p>
        </p:txBody>
      </p:sp>
      <p:sp>
        <p:nvSpPr>
          <p:cNvPr id="5" name="Footer Placeholder 4">
            <a:extLst>
              <a:ext uri="{FF2B5EF4-FFF2-40B4-BE49-F238E27FC236}">
                <a16:creationId xmlns:a16="http://schemas.microsoft.com/office/drawing/2014/main" id="{A04C1AC8-70B6-901D-6E5F-A88C700EE3B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99177E6C-A4A2-DEC6-1D67-A2928F69357E}"/>
              </a:ext>
            </a:extLst>
          </p:cNvPr>
          <p:cNvSpPr>
            <a:spLocks noGrp="1"/>
          </p:cNvSpPr>
          <p:nvPr>
            <p:ph type="sldNum" sz="quarter" idx="12"/>
          </p:nvPr>
        </p:nvSpPr>
        <p:spPr/>
        <p:txBody>
          <a:bodyPr/>
          <a:lstStyle/>
          <a:p>
            <a:fld id="{E23430F2-F3A8-44C7-B472-6B6799270A4D}" type="slidenum">
              <a:rPr lang="en-MY" smtClean="0"/>
              <a:t>‹#›</a:t>
            </a:fld>
            <a:endParaRPr lang="en-MY"/>
          </a:p>
        </p:txBody>
      </p:sp>
    </p:spTree>
    <p:extLst>
      <p:ext uri="{BB962C8B-B14F-4D97-AF65-F5344CB8AC3E}">
        <p14:creationId xmlns:p14="http://schemas.microsoft.com/office/powerpoint/2010/main" val="3827196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8A4F8-A130-0F60-112F-079B11A7CB89}"/>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8D14ECF6-7F89-6B8D-58A9-CCE512D561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E3FD3C00-5657-1C5E-D1D5-4BD2BE462F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76064B7B-AE84-76D1-5845-0362DDB362B8}"/>
              </a:ext>
            </a:extLst>
          </p:cNvPr>
          <p:cNvSpPr>
            <a:spLocks noGrp="1"/>
          </p:cNvSpPr>
          <p:nvPr>
            <p:ph type="dt" sz="half" idx="10"/>
          </p:nvPr>
        </p:nvSpPr>
        <p:spPr/>
        <p:txBody>
          <a:bodyPr/>
          <a:lstStyle/>
          <a:p>
            <a:fld id="{90234B78-658B-4393-B2C9-19733C692D2D}" type="datetimeFigureOut">
              <a:rPr lang="en-MY" smtClean="0"/>
              <a:t>25/10/2023</a:t>
            </a:fld>
            <a:endParaRPr lang="en-MY"/>
          </a:p>
        </p:txBody>
      </p:sp>
      <p:sp>
        <p:nvSpPr>
          <p:cNvPr id="6" name="Footer Placeholder 5">
            <a:extLst>
              <a:ext uri="{FF2B5EF4-FFF2-40B4-BE49-F238E27FC236}">
                <a16:creationId xmlns:a16="http://schemas.microsoft.com/office/drawing/2014/main" id="{3CA603F3-5464-EE13-9D5A-F52F816EB99B}"/>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8FB2ADD4-7319-3A0F-FAD8-C31C88E4617B}"/>
              </a:ext>
            </a:extLst>
          </p:cNvPr>
          <p:cNvSpPr>
            <a:spLocks noGrp="1"/>
          </p:cNvSpPr>
          <p:nvPr>
            <p:ph type="sldNum" sz="quarter" idx="12"/>
          </p:nvPr>
        </p:nvSpPr>
        <p:spPr/>
        <p:txBody>
          <a:bodyPr/>
          <a:lstStyle/>
          <a:p>
            <a:fld id="{E23430F2-F3A8-44C7-B472-6B6799270A4D}" type="slidenum">
              <a:rPr lang="en-MY" smtClean="0"/>
              <a:t>‹#›</a:t>
            </a:fld>
            <a:endParaRPr lang="en-MY"/>
          </a:p>
        </p:txBody>
      </p:sp>
    </p:spTree>
    <p:extLst>
      <p:ext uri="{BB962C8B-B14F-4D97-AF65-F5344CB8AC3E}">
        <p14:creationId xmlns:p14="http://schemas.microsoft.com/office/powerpoint/2010/main" val="2802714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47D2A-3A5A-8072-5927-94FDD4A136FF}"/>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99B538DC-F0E5-146B-D905-D3F263A993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4A6ECD-3E20-7E1B-D309-64A05CDEB6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095A2119-B556-6F64-CA31-3CFF2644C4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E5D817-DEC2-31D8-8029-61B03A84C3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B476AEFF-C895-353D-5A98-3666FEB13CD1}"/>
              </a:ext>
            </a:extLst>
          </p:cNvPr>
          <p:cNvSpPr>
            <a:spLocks noGrp="1"/>
          </p:cNvSpPr>
          <p:nvPr>
            <p:ph type="dt" sz="half" idx="10"/>
          </p:nvPr>
        </p:nvSpPr>
        <p:spPr/>
        <p:txBody>
          <a:bodyPr/>
          <a:lstStyle/>
          <a:p>
            <a:fld id="{90234B78-658B-4393-B2C9-19733C692D2D}" type="datetimeFigureOut">
              <a:rPr lang="en-MY" smtClean="0"/>
              <a:t>25/10/2023</a:t>
            </a:fld>
            <a:endParaRPr lang="en-MY"/>
          </a:p>
        </p:txBody>
      </p:sp>
      <p:sp>
        <p:nvSpPr>
          <p:cNvPr id="8" name="Footer Placeholder 7">
            <a:extLst>
              <a:ext uri="{FF2B5EF4-FFF2-40B4-BE49-F238E27FC236}">
                <a16:creationId xmlns:a16="http://schemas.microsoft.com/office/drawing/2014/main" id="{D72F4A66-3C92-5566-2130-806849BC8C80}"/>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788CC2EF-7003-EF98-2E44-BF8CC20D0BAD}"/>
              </a:ext>
            </a:extLst>
          </p:cNvPr>
          <p:cNvSpPr>
            <a:spLocks noGrp="1"/>
          </p:cNvSpPr>
          <p:nvPr>
            <p:ph type="sldNum" sz="quarter" idx="12"/>
          </p:nvPr>
        </p:nvSpPr>
        <p:spPr/>
        <p:txBody>
          <a:bodyPr/>
          <a:lstStyle/>
          <a:p>
            <a:fld id="{E23430F2-F3A8-44C7-B472-6B6799270A4D}" type="slidenum">
              <a:rPr lang="en-MY" smtClean="0"/>
              <a:t>‹#›</a:t>
            </a:fld>
            <a:endParaRPr lang="en-MY"/>
          </a:p>
        </p:txBody>
      </p:sp>
    </p:spTree>
    <p:extLst>
      <p:ext uri="{BB962C8B-B14F-4D97-AF65-F5344CB8AC3E}">
        <p14:creationId xmlns:p14="http://schemas.microsoft.com/office/powerpoint/2010/main" val="3649488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2AEBF-8635-1C90-7196-E79D74EA74DF}"/>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6CE7D5CB-74B1-9FBE-901A-79EDA035E207}"/>
              </a:ext>
            </a:extLst>
          </p:cNvPr>
          <p:cNvSpPr>
            <a:spLocks noGrp="1"/>
          </p:cNvSpPr>
          <p:nvPr>
            <p:ph type="dt" sz="half" idx="10"/>
          </p:nvPr>
        </p:nvSpPr>
        <p:spPr/>
        <p:txBody>
          <a:bodyPr/>
          <a:lstStyle/>
          <a:p>
            <a:fld id="{90234B78-658B-4393-B2C9-19733C692D2D}" type="datetimeFigureOut">
              <a:rPr lang="en-MY" smtClean="0"/>
              <a:t>25/10/2023</a:t>
            </a:fld>
            <a:endParaRPr lang="en-MY"/>
          </a:p>
        </p:txBody>
      </p:sp>
      <p:sp>
        <p:nvSpPr>
          <p:cNvPr id="4" name="Footer Placeholder 3">
            <a:extLst>
              <a:ext uri="{FF2B5EF4-FFF2-40B4-BE49-F238E27FC236}">
                <a16:creationId xmlns:a16="http://schemas.microsoft.com/office/drawing/2014/main" id="{2FF6ED84-90C8-9CC3-431A-06FE8251BF81}"/>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2709BDC1-F1DE-7C01-B828-6F73DE70B47F}"/>
              </a:ext>
            </a:extLst>
          </p:cNvPr>
          <p:cNvSpPr>
            <a:spLocks noGrp="1"/>
          </p:cNvSpPr>
          <p:nvPr>
            <p:ph type="sldNum" sz="quarter" idx="12"/>
          </p:nvPr>
        </p:nvSpPr>
        <p:spPr/>
        <p:txBody>
          <a:bodyPr/>
          <a:lstStyle/>
          <a:p>
            <a:fld id="{E23430F2-F3A8-44C7-B472-6B6799270A4D}" type="slidenum">
              <a:rPr lang="en-MY" smtClean="0"/>
              <a:t>‹#›</a:t>
            </a:fld>
            <a:endParaRPr lang="en-MY"/>
          </a:p>
        </p:txBody>
      </p:sp>
    </p:spTree>
    <p:extLst>
      <p:ext uri="{BB962C8B-B14F-4D97-AF65-F5344CB8AC3E}">
        <p14:creationId xmlns:p14="http://schemas.microsoft.com/office/powerpoint/2010/main" val="197675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7A4253-DAB7-BD43-8847-6C939193848B}"/>
              </a:ext>
            </a:extLst>
          </p:cNvPr>
          <p:cNvSpPr>
            <a:spLocks noGrp="1"/>
          </p:cNvSpPr>
          <p:nvPr>
            <p:ph type="dt" sz="half" idx="10"/>
          </p:nvPr>
        </p:nvSpPr>
        <p:spPr/>
        <p:txBody>
          <a:bodyPr/>
          <a:lstStyle/>
          <a:p>
            <a:fld id="{90234B78-658B-4393-B2C9-19733C692D2D}" type="datetimeFigureOut">
              <a:rPr lang="en-MY" smtClean="0"/>
              <a:t>25/10/2023</a:t>
            </a:fld>
            <a:endParaRPr lang="en-MY"/>
          </a:p>
        </p:txBody>
      </p:sp>
      <p:sp>
        <p:nvSpPr>
          <p:cNvPr id="3" name="Footer Placeholder 2">
            <a:extLst>
              <a:ext uri="{FF2B5EF4-FFF2-40B4-BE49-F238E27FC236}">
                <a16:creationId xmlns:a16="http://schemas.microsoft.com/office/drawing/2014/main" id="{72127C37-9C20-C00A-6DCE-F151561232C4}"/>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4C33890B-0676-166A-0E30-197EED28221C}"/>
              </a:ext>
            </a:extLst>
          </p:cNvPr>
          <p:cNvSpPr>
            <a:spLocks noGrp="1"/>
          </p:cNvSpPr>
          <p:nvPr>
            <p:ph type="sldNum" sz="quarter" idx="12"/>
          </p:nvPr>
        </p:nvSpPr>
        <p:spPr/>
        <p:txBody>
          <a:bodyPr/>
          <a:lstStyle/>
          <a:p>
            <a:fld id="{E23430F2-F3A8-44C7-B472-6B6799270A4D}" type="slidenum">
              <a:rPr lang="en-MY" smtClean="0"/>
              <a:t>‹#›</a:t>
            </a:fld>
            <a:endParaRPr lang="en-MY"/>
          </a:p>
        </p:txBody>
      </p:sp>
    </p:spTree>
    <p:extLst>
      <p:ext uri="{BB962C8B-B14F-4D97-AF65-F5344CB8AC3E}">
        <p14:creationId xmlns:p14="http://schemas.microsoft.com/office/powerpoint/2010/main" val="2996688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A4BBE-FB0E-25AB-7026-8C514AEE8B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07BF37C3-E6C0-0F9C-6028-DF8B0A1340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CC1F3C0F-EEF8-B5CA-432A-CB879A44F8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C54E8B-7539-3516-A26D-A2D9E8BC0605}"/>
              </a:ext>
            </a:extLst>
          </p:cNvPr>
          <p:cNvSpPr>
            <a:spLocks noGrp="1"/>
          </p:cNvSpPr>
          <p:nvPr>
            <p:ph type="dt" sz="half" idx="10"/>
          </p:nvPr>
        </p:nvSpPr>
        <p:spPr/>
        <p:txBody>
          <a:bodyPr/>
          <a:lstStyle/>
          <a:p>
            <a:fld id="{90234B78-658B-4393-B2C9-19733C692D2D}" type="datetimeFigureOut">
              <a:rPr lang="en-MY" smtClean="0"/>
              <a:t>25/10/2023</a:t>
            </a:fld>
            <a:endParaRPr lang="en-MY"/>
          </a:p>
        </p:txBody>
      </p:sp>
      <p:sp>
        <p:nvSpPr>
          <p:cNvPr id="6" name="Footer Placeholder 5">
            <a:extLst>
              <a:ext uri="{FF2B5EF4-FFF2-40B4-BE49-F238E27FC236}">
                <a16:creationId xmlns:a16="http://schemas.microsoft.com/office/drawing/2014/main" id="{BCBAD538-F681-8D31-437B-BAC8C4132A84}"/>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CF924211-ECAB-FF62-1E1B-65AAEA3F13F8}"/>
              </a:ext>
            </a:extLst>
          </p:cNvPr>
          <p:cNvSpPr>
            <a:spLocks noGrp="1"/>
          </p:cNvSpPr>
          <p:nvPr>
            <p:ph type="sldNum" sz="quarter" idx="12"/>
          </p:nvPr>
        </p:nvSpPr>
        <p:spPr/>
        <p:txBody>
          <a:bodyPr/>
          <a:lstStyle/>
          <a:p>
            <a:fld id="{E23430F2-F3A8-44C7-B472-6B6799270A4D}" type="slidenum">
              <a:rPr lang="en-MY" smtClean="0"/>
              <a:t>‹#›</a:t>
            </a:fld>
            <a:endParaRPr lang="en-MY"/>
          </a:p>
        </p:txBody>
      </p:sp>
    </p:spTree>
    <p:extLst>
      <p:ext uri="{BB962C8B-B14F-4D97-AF65-F5344CB8AC3E}">
        <p14:creationId xmlns:p14="http://schemas.microsoft.com/office/powerpoint/2010/main" val="1295627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BD178-5261-B160-A62B-336D5F8741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2B96A891-9691-422D-06C5-5EFE20F0E2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58C07F83-9D75-2EAD-6112-F3DA0FF55C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E6D1B9-C3B6-F34A-B598-FB1934962B18}"/>
              </a:ext>
            </a:extLst>
          </p:cNvPr>
          <p:cNvSpPr>
            <a:spLocks noGrp="1"/>
          </p:cNvSpPr>
          <p:nvPr>
            <p:ph type="dt" sz="half" idx="10"/>
          </p:nvPr>
        </p:nvSpPr>
        <p:spPr/>
        <p:txBody>
          <a:bodyPr/>
          <a:lstStyle/>
          <a:p>
            <a:fld id="{90234B78-658B-4393-B2C9-19733C692D2D}" type="datetimeFigureOut">
              <a:rPr lang="en-MY" smtClean="0"/>
              <a:t>25/10/2023</a:t>
            </a:fld>
            <a:endParaRPr lang="en-MY"/>
          </a:p>
        </p:txBody>
      </p:sp>
      <p:sp>
        <p:nvSpPr>
          <p:cNvPr id="6" name="Footer Placeholder 5">
            <a:extLst>
              <a:ext uri="{FF2B5EF4-FFF2-40B4-BE49-F238E27FC236}">
                <a16:creationId xmlns:a16="http://schemas.microsoft.com/office/drawing/2014/main" id="{C6541D44-E853-E3BD-EF6A-84C1A377D643}"/>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5190BC66-7350-C10C-621E-9E1E706E1A0E}"/>
              </a:ext>
            </a:extLst>
          </p:cNvPr>
          <p:cNvSpPr>
            <a:spLocks noGrp="1"/>
          </p:cNvSpPr>
          <p:nvPr>
            <p:ph type="sldNum" sz="quarter" idx="12"/>
          </p:nvPr>
        </p:nvSpPr>
        <p:spPr/>
        <p:txBody>
          <a:bodyPr/>
          <a:lstStyle/>
          <a:p>
            <a:fld id="{E23430F2-F3A8-44C7-B472-6B6799270A4D}" type="slidenum">
              <a:rPr lang="en-MY" smtClean="0"/>
              <a:t>‹#›</a:t>
            </a:fld>
            <a:endParaRPr lang="en-MY"/>
          </a:p>
        </p:txBody>
      </p:sp>
    </p:spTree>
    <p:extLst>
      <p:ext uri="{BB962C8B-B14F-4D97-AF65-F5344CB8AC3E}">
        <p14:creationId xmlns:p14="http://schemas.microsoft.com/office/powerpoint/2010/main" val="1471523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B7CFBD-A522-A10A-1DC6-1C40535EBE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AE6BA5E6-4601-9A75-CD98-A3FC7D1687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3EB12E95-78A8-12A7-2EB5-2E2389A38F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234B78-658B-4393-B2C9-19733C692D2D}" type="datetimeFigureOut">
              <a:rPr lang="en-MY" smtClean="0"/>
              <a:t>25/10/2023</a:t>
            </a:fld>
            <a:endParaRPr lang="en-MY"/>
          </a:p>
        </p:txBody>
      </p:sp>
      <p:sp>
        <p:nvSpPr>
          <p:cNvPr id="5" name="Footer Placeholder 4">
            <a:extLst>
              <a:ext uri="{FF2B5EF4-FFF2-40B4-BE49-F238E27FC236}">
                <a16:creationId xmlns:a16="http://schemas.microsoft.com/office/drawing/2014/main" id="{7FA82630-F62F-43AA-CD1C-EAB33E86C3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95DA3CA0-67FD-F844-0C6A-6D1FBBCBA4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3430F2-F3A8-44C7-B472-6B6799270A4D}" type="slidenum">
              <a:rPr lang="en-MY" smtClean="0"/>
              <a:t>‹#›</a:t>
            </a:fld>
            <a:endParaRPr lang="en-MY"/>
          </a:p>
        </p:txBody>
      </p:sp>
    </p:spTree>
    <p:extLst>
      <p:ext uri="{BB962C8B-B14F-4D97-AF65-F5344CB8AC3E}">
        <p14:creationId xmlns:p14="http://schemas.microsoft.com/office/powerpoint/2010/main" val="171399735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shorturl.at/gjqw7"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doi.org/10.1080/01621459.2021.1880230" TargetMode="External"/><Relationship Id="rId2" Type="http://schemas.openxmlformats.org/officeDocument/2006/relationships/hyperlink" Target="https://doi.org/10.18637/jss.v084.i06"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hyperlink" Target="mailto:afiqamsyar90@student.usm.my" TargetMode="External"/><Relationship Id="rId2" Type="http://schemas.openxmlformats.org/officeDocument/2006/relationships/hyperlink" Target="mailto:amsyarafiq90@gmail.com" TargetMode="Externa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12192000" cy="6858000"/>
            <a:chOff x="0" y="0"/>
            <a:chExt cx="32937450" cy="16531157"/>
          </a:xfrm>
        </p:grpSpPr>
        <p:sp>
          <p:nvSpPr>
            <p:cNvPr id="3" name="Freeform 3"/>
            <p:cNvSpPr/>
            <p:nvPr/>
          </p:nvSpPr>
          <p:spPr>
            <a:xfrm>
              <a:off x="0" y="0"/>
              <a:ext cx="16531157" cy="16531157"/>
            </a:xfrm>
            <a:custGeom>
              <a:avLst/>
              <a:gdLst/>
              <a:ahLst/>
              <a:cxnLst/>
              <a:rect l="l" t="t" r="r" b="b"/>
              <a:pathLst>
                <a:path w="16531157" h="16531157">
                  <a:moveTo>
                    <a:pt x="0" y="0"/>
                  </a:moveTo>
                  <a:lnTo>
                    <a:pt x="16531157" y="0"/>
                  </a:lnTo>
                  <a:lnTo>
                    <a:pt x="16531157" y="16531157"/>
                  </a:lnTo>
                  <a:lnTo>
                    <a:pt x="0" y="16531157"/>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MY" sz="1200"/>
            </a:p>
          </p:txBody>
        </p:sp>
        <p:sp>
          <p:nvSpPr>
            <p:cNvPr id="4" name="Freeform 4"/>
            <p:cNvSpPr/>
            <p:nvPr/>
          </p:nvSpPr>
          <p:spPr>
            <a:xfrm>
              <a:off x="16531157" y="0"/>
              <a:ext cx="16406292" cy="16531157"/>
            </a:xfrm>
            <a:custGeom>
              <a:avLst/>
              <a:gdLst/>
              <a:ahLst/>
              <a:cxnLst/>
              <a:rect l="l" t="t" r="r" b="b"/>
              <a:pathLst>
                <a:path w="16406292" h="16531157">
                  <a:moveTo>
                    <a:pt x="0" y="0"/>
                  </a:moveTo>
                  <a:lnTo>
                    <a:pt x="16406293" y="0"/>
                  </a:lnTo>
                  <a:lnTo>
                    <a:pt x="16406293" y="16531157"/>
                  </a:lnTo>
                  <a:lnTo>
                    <a:pt x="0" y="16531157"/>
                  </a:lnTo>
                  <a:lnTo>
                    <a:pt x="0" y="0"/>
                  </a:lnTo>
                  <a:close/>
                </a:path>
              </a:pathLst>
            </a:custGeom>
            <a:blipFill>
              <a:blip r:embed="rId2">
                <a:alphaModFix amt="39000"/>
                <a:extLst>
                  <a:ext uri="{96DAC541-7B7A-43D3-8B79-37D633B846F1}">
                    <asvg:svgBlip xmlns:asvg="http://schemas.microsoft.com/office/drawing/2016/SVG/main" r:embed="rId3"/>
                  </a:ext>
                </a:extLst>
              </a:blip>
              <a:stretch>
                <a:fillRect l="-761"/>
              </a:stretch>
            </a:blipFill>
          </p:spPr>
          <p:txBody>
            <a:bodyPr/>
            <a:lstStyle/>
            <a:p>
              <a:endParaRPr lang="en-MY" sz="1200"/>
            </a:p>
          </p:txBody>
        </p:sp>
      </p:grpSp>
      <p:grpSp>
        <p:nvGrpSpPr>
          <p:cNvPr id="5" name="Group 5"/>
          <p:cNvGrpSpPr/>
          <p:nvPr/>
        </p:nvGrpSpPr>
        <p:grpSpPr>
          <a:xfrm>
            <a:off x="2589948" y="4678272"/>
            <a:ext cx="7012105" cy="821776"/>
            <a:chOff x="0" y="0"/>
            <a:chExt cx="2770214" cy="324652"/>
          </a:xfrm>
        </p:grpSpPr>
        <p:sp>
          <p:nvSpPr>
            <p:cNvPr id="6" name="Freeform 6"/>
            <p:cNvSpPr/>
            <p:nvPr/>
          </p:nvSpPr>
          <p:spPr>
            <a:xfrm>
              <a:off x="0" y="0"/>
              <a:ext cx="2770214" cy="324652"/>
            </a:xfrm>
            <a:custGeom>
              <a:avLst/>
              <a:gdLst/>
              <a:ahLst/>
              <a:cxnLst/>
              <a:rect l="l" t="t" r="r" b="b"/>
              <a:pathLst>
                <a:path w="2770214" h="324652">
                  <a:moveTo>
                    <a:pt x="3680" y="0"/>
                  </a:moveTo>
                  <a:lnTo>
                    <a:pt x="2766534" y="0"/>
                  </a:lnTo>
                  <a:cubicBezTo>
                    <a:pt x="2768567" y="0"/>
                    <a:pt x="2770214" y="1648"/>
                    <a:pt x="2770214" y="3680"/>
                  </a:cubicBezTo>
                  <a:lnTo>
                    <a:pt x="2770214" y="320972"/>
                  </a:lnTo>
                  <a:cubicBezTo>
                    <a:pt x="2770214" y="321948"/>
                    <a:pt x="2769827" y="322884"/>
                    <a:pt x="2769137" y="323574"/>
                  </a:cubicBezTo>
                  <a:cubicBezTo>
                    <a:pt x="2768446" y="324265"/>
                    <a:pt x="2767510" y="324652"/>
                    <a:pt x="2766534" y="324652"/>
                  </a:cubicBezTo>
                  <a:lnTo>
                    <a:pt x="3680" y="324652"/>
                  </a:lnTo>
                  <a:cubicBezTo>
                    <a:pt x="1648" y="324652"/>
                    <a:pt x="0" y="323005"/>
                    <a:pt x="0" y="320972"/>
                  </a:cubicBezTo>
                  <a:lnTo>
                    <a:pt x="0" y="3680"/>
                  </a:lnTo>
                  <a:cubicBezTo>
                    <a:pt x="0" y="1648"/>
                    <a:pt x="1648" y="0"/>
                    <a:pt x="3680" y="0"/>
                  </a:cubicBezTo>
                  <a:close/>
                </a:path>
              </a:pathLst>
            </a:custGeom>
            <a:solidFill>
              <a:srgbClr val="FFFFFF"/>
            </a:solidFill>
            <a:ln w="76200" cap="sq">
              <a:solidFill>
                <a:srgbClr val="000000"/>
              </a:solidFill>
              <a:prstDash val="solid"/>
              <a:miter/>
            </a:ln>
          </p:spPr>
          <p:txBody>
            <a:bodyPr/>
            <a:lstStyle/>
            <a:p>
              <a:endParaRPr lang="en-MY" sz="1200"/>
            </a:p>
          </p:txBody>
        </p:sp>
        <p:sp>
          <p:nvSpPr>
            <p:cNvPr id="7" name="TextBox 7"/>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grpSp>
        <p:nvGrpSpPr>
          <p:cNvPr id="8" name="Group 8"/>
          <p:cNvGrpSpPr/>
          <p:nvPr/>
        </p:nvGrpSpPr>
        <p:grpSpPr>
          <a:xfrm>
            <a:off x="1735856" y="2151171"/>
            <a:ext cx="8899525" cy="2057400"/>
            <a:chOff x="0" y="0"/>
            <a:chExt cx="3515862" cy="812800"/>
          </a:xfrm>
        </p:grpSpPr>
        <p:sp>
          <p:nvSpPr>
            <p:cNvPr id="9" name="Freeform 9"/>
            <p:cNvSpPr/>
            <p:nvPr/>
          </p:nvSpPr>
          <p:spPr>
            <a:xfrm>
              <a:off x="0" y="0"/>
              <a:ext cx="3515862" cy="812800"/>
            </a:xfrm>
            <a:custGeom>
              <a:avLst/>
              <a:gdLst/>
              <a:ahLst/>
              <a:cxnLst/>
              <a:rect l="l" t="t" r="r" b="b"/>
              <a:pathLst>
                <a:path w="3515862" h="812800">
                  <a:moveTo>
                    <a:pt x="2900" y="0"/>
                  </a:moveTo>
                  <a:lnTo>
                    <a:pt x="3512962" y="0"/>
                  </a:lnTo>
                  <a:cubicBezTo>
                    <a:pt x="3513731" y="0"/>
                    <a:pt x="3514469" y="306"/>
                    <a:pt x="3515013" y="849"/>
                  </a:cubicBezTo>
                  <a:cubicBezTo>
                    <a:pt x="3515556" y="1393"/>
                    <a:pt x="3515862" y="2131"/>
                    <a:pt x="3515862" y="2900"/>
                  </a:cubicBezTo>
                  <a:lnTo>
                    <a:pt x="3515862" y="809900"/>
                  </a:lnTo>
                  <a:cubicBezTo>
                    <a:pt x="3515862" y="810669"/>
                    <a:pt x="3515556" y="811407"/>
                    <a:pt x="3515013" y="811951"/>
                  </a:cubicBezTo>
                  <a:cubicBezTo>
                    <a:pt x="3514469" y="812494"/>
                    <a:pt x="3513731" y="812800"/>
                    <a:pt x="3512962" y="812800"/>
                  </a:cubicBezTo>
                  <a:lnTo>
                    <a:pt x="2900" y="812800"/>
                  </a:lnTo>
                  <a:cubicBezTo>
                    <a:pt x="2131" y="812800"/>
                    <a:pt x="1393" y="812494"/>
                    <a:pt x="849" y="811951"/>
                  </a:cubicBezTo>
                  <a:cubicBezTo>
                    <a:pt x="306" y="811407"/>
                    <a:pt x="0" y="810669"/>
                    <a:pt x="0" y="809900"/>
                  </a:cubicBezTo>
                  <a:lnTo>
                    <a:pt x="0" y="2900"/>
                  </a:lnTo>
                  <a:cubicBezTo>
                    <a:pt x="0" y="2131"/>
                    <a:pt x="306" y="1393"/>
                    <a:pt x="849" y="849"/>
                  </a:cubicBezTo>
                  <a:cubicBezTo>
                    <a:pt x="1393" y="306"/>
                    <a:pt x="2131" y="0"/>
                    <a:pt x="2900" y="0"/>
                  </a:cubicBezTo>
                  <a:close/>
                </a:path>
              </a:pathLst>
            </a:custGeom>
            <a:solidFill>
              <a:srgbClr val="2361B4"/>
            </a:solidFill>
            <a:ln w="76200" cap="sq">
              <a:solidFill>
                <a:srgbClr val="000000"/>
              </a:solidFill>
              <a:prstDash val="solid"/>
              <a:miter/>
            </a:ln>
          </p:spPr>
          <p:txBody>
            <a:bodyPr/>
            <a:lstStyle/>
            <a:p>
              <a:endParaRPr lang="en-MY" sz="1200"/>
            </a:p>
          </p:txBody>
        </p:sp>
        <p:sp>
          <p:nvSpPr>
            <p:cNvPr id="10" name="TextBox 10"/>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11" name="Group 11"/>
          <p:cNvGrpSpPr/>
          <p:nvPr/>
        </p:nvGrpSpPr>
        <p:grpSpPr>
          <a:xfrm>
            <a:off x="1556619" y="1925913"/>
            <a:ext cx="8899525" cy="2057400"/>
            <a:chOff x="0" y="0"/>
            <a:chExt cx="3515862" cy="812800"/>
          </a:xfrm>
        </p:grpSpPr>
        <p:sp>
          <p:nvSpPr>
            <p:cNvPr id="12" name="Freeform 12"/>
            <p:cNvSpPr/>
            <p:nvPr/>
          </p:nvSpPr>
          <p:spPr>
            <a:xfrm>
              <a:off x="0" y="0"/>
              <a:ext cx="3515862" cy="812800"/>
            </a:xfrm>
            <a:custGeom>
              <a:avLst/>
              <a:gdLst/>
              <a:ahLst/>
              <a:cxnLst/>
              <a:rect l="l" t="t" r="r" b="b"/>
              <a:pathLst>
                <a:path w="3515862" h="812800">
                  <a:moveTo>
                    <a:pt x="2900" y="0"/>
                  </a:moveTo>
                  <a:lnTo>
                    <a:pt x="3512962" y="0"/>
                  </a:lnTo>
                  <a:cubicBezTo>
                    <a:pt x="3513731" y="0"/>
                    <a:pt x="3514469" y="306"/>
                    <a:pt x="3515013" y="849"/>
                  </a:cubicBezTo>
                  <a:cubicBezTo>
                    <a:pt x="3515556" y="1393"/>
                    <a:pt x="3515862" y="2131"/>
                    <a:pt x="3515862" y="2900"/>
                  </a:cubicBezTo>
                  <a:lnTo>
                    <a:pt x="3515862" y="809900"/>
                  </a:lnTo>
                  <a:cubicBezTo>
                    <a:pt x="3515862" y="810669"/>
                    <a:pt x="3515556" y="811407"/>
                    <a:pt x="3515013" y="811951"/>
                  </a:cubicBezTo>
                  <a:cubicBezTo>
                    <a:pt x="3514469" y="812494"/>
                    <a:pt x="3513731" y="812800"/>
                    <a:pt x="3512962" y="812800"/>
                  </a:cubicBezTo>
                  <a:lnTo>
                    <a:pt x="2900" y="812800"/>
                  </a:lnTo>
                  <a:cubicBezTo>
                    <a:pt x="2131" y="812800"/>
                    <a:pt x="1393" y="812494"/>
                    <a:pt x="849" y="811951"/>
                  </a:cubicBezTo>
                  <a:cubicBezTo>
                    <a:pt x="306" y="811407"/>
                    <a:pt x="0" y="810669"/>
                    <a:pt x="0" y="809900"/>
                  </a:cubicBezTo>
                  <a:lnTo>
                    <a:pt x="0" y="2900"/>
                  </a:lnTo>
                  <a:cubicBezTo>
                    <a:pt x="0" y="2131"/>
                    <a:pt x="306" y="1393"/>
                    <a:pt x="849" y="849"/>
                  </a:cubicBezTo>
                  <a:cubicBezTo>
                    <a:pt x="1393" y="306"/>
                    <a:pt x="2131" y="0"/>
                    <a:pt x="2900" y="0"/>
                  </a:cubicBezTo>
                  <a:close/>
                </a:path>
              </a:pathLst>
            </a:custGeom>
            <a:solidFill>
              <a:srgbClr val="F1F2F2"/>
            </a:solidFill>
            <a:ln w="76200" cap="sq">
              <a:solidFill>
                <a:srgbClr val="000000"/>
              </a:solidFill>
              <a:prstDash val="solid"/>
              <a:miter/>
            </a:ln>
          </p:spPr>
          <p:txBody>
            <a:bodyPr/>
            <a:lstStyle/>
            <a:p>
              <a:endParaRPr lang="en-MY" sz="1200"/>
            </a:p>
          </p:txBody>
        </p:sp>
        <p:sp>
          <p:nvSpPr>
            <p:cNvPr id="13" name="TextBox 13"/>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14" name="Group 14"/>
          <p:cNvGrpSpPr/>
          <p:nvPr/>
        </p:nvGrpSpPr>
        <p:grpSpPr>
          <a:xfrm>
            <a:off x="7748338" y="416211"/>
            <a:ext cx="3783632" cy="874703"/>
            <a:chOff x="0" y="0"/>
            <a:chExt cx="3515862" cy="812800"/>
          </a:xfrm>
        </p:grpSpPr>
        <p:sp>
          <p:nvSpPr>
            <p:cNvPr id="15" name="Freeform 15"/>
            <p:cNvSpPr/>
            <p:nvPr/>
          </p:nvSpPr>
          <p:spPr>
            <a:xfrm>
              <a:off x="0" y="0"/>
              <a:ext cx="3515862" cy="812800"/>
            </a:xfrm>
            <a:custGeom>
              <a:avLst/>
              <a:gdLst/>
              <a:ahLst/>
              <a:cxnLst/>
              <a:rect l="l" t="t" r="r" b="b"/>
              <a:pathLst>
                <a:path w="3515862" h="812800">
                  <a:moveTo>
                    <a:pt x="6821" y="0"/>
                  </a:moveTo>
                  <a:lnTo>
                    <a:pt x="3509041" y="0"/>
                  </a:lnTo>
                  <a:cubicBezTo>
                    <a:pt x="3510850" y="0"/>
                    <a:pt x="3512585" y="719"/>
                    <a:pt x="3513864" y="1998"/>
                  </a:cubicBezTo>
                  <a:cubicBezTo>
                    <a:pt x="3515143" y="3277"/>
                    <a:pt x="3515862" y="5012"/>
                    <a:pt x="3515862" y="6821"/>
                  </a:cubicBezTo>
                  <a:lnTo>
                    <a:pt x="3515862" y="805979"/>
                  </a:lnTo>
                  <a:cubicBezTo>
                    <a:pt x="3515862" y="807788"/>
                    <a:pt x="3515143" y="809523"/>
                    <a:pt x="3513864" y="810802"/>
                  </a:cubicBezTo>
                  <a:cubicBezTo>
                    <a:pt x="3512585" y="812081"/>
                    <a:pt x="3510850" y="812800"/>
                    <a:pt x="3509041" y="812800"/>
                  </a:cubicBezTo>
                  <a:lnTo>
                    <a:pt x="6821" y="812800"/>
                  </a:lnTo>
                  <a:cubicBezTo>
                    <a:pt x="5012" y="812800"/>
                    <a:pt x="3277" y="812081"/>
                    <a:pt x="1998" y="810802"/>
                  </a:cubicBezTo>
                  <a:cubicBezTo>
                    <a:pt x="719" y="809523"/>
                    <a:pt x="0" y="807788"/>
                    <a:pt x="0" y="805979"/>
                  </a:cubicBezTo>
                  <a:lnTo>
                    <a:pt x="0" y="6821"/>
                  </a:lnTo>
                  <a:cubicBezTo>
                    <a:pt x="0" y="5012"/>
                    <a:pt x="719" y="3277"/>
                    <a:pt x="1998" y="1998"/>
                  </a:cubicBezTo>
                  <a:cubicBezTo>
                    <a:pt x="3277" y="719"/>
                    <a:pt x="5012" y="0"/>
                    <a:pt x="6821" y="0"/>
                  </a:cubicBezTo>
                  <a:close/>
                </a:path>
              </a:pathLst>
            </a:custGeom>
            <a:solidFill>
              <a:srgbClr val="2361B4"/>
            </a:solidFill>
            <a:ln w="76200" cap="sq">
              <a:solidFill>
                <a:srgbClr val="000000"/>
              </a:solidFill>
              <a:prstDash val="solid"/>
              <a:miter/>
            </a:ln>
          </p:spPr>
          <p:txBody>
            <a:bodyPr/>
            <a:lstStyle/>
            <a:p>
              <a:endParaRPr lang="en-MY" sz="1200"/>
            </a:p>
          </p:txBody>
        </p:sp>
        <p:sp>
          <p:nvSpPr>
            <p:cNvPr id="16" name="TextBox 16"/>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17" name="Group 17"/>
          <p:cNvGrpSpPr/>
          <p:nvPr/>
        </p:nvGrpSpPr>
        <p:grpSpPr>
          <a:xfrm>
            <a:off x="7672135" y="320443"/>
            <a:ext cx="3783632" cy="874703"/>
            <a:chOff x="0" y="0"/>
            <a:chExt cx="3515862" cy="812800"/>
          </a:xfrm>
        </p:grpSpPr>
        <p:sp>
          <p:nvSpPr>
            <p:cNvPr id="18" name="Freeform 18"/>
            <p:cNvSpPr/>
            <p:nvPr/>
          </p:nvSpPr>
          <p:spPr>
            <a:xfrm>
              <a:off x="0" y="0"/>
              <a:ext cx="3515862" cy="812800"/>
            </a:xfrm>
            <a:custGeom>
              <a:avLst/>
              <a:gdLst/>
              <a:ahLst/>
              <a:cxnLst/>
              <a:rect l="l" t="t" r="r" b="b"/>
              <a:pathLst>
                <a:path w="3515862" h="812800">
                  <a:moveTo>
                    <a:pt x="6821" y="0"/>
                  </a:moveTo>
                  <a:lnTo>
                    <a:pt x="3509041" y="0"/>
                  </a:lnTo>
                  <a:cubicBezTo>
                    <a:pt x="3510850" y="0"/>
                    <a:pt x="3512585" y="719"/>
                    <a:pt x="3513864" y="1998"/>
                  </a:cubicBezTo>
                  <a:cubicBezTo>
                    <a:pt x="3515143" y="3277"/>
                    <a:pt x="3515862" y="5012"/>
                    <a:pt x="3515862" y="6821"/>
                  </a:cubicBezTo>
                  <a:lnTo>
                    <a:pt x="3515862" y="805979"/>
                  </a:lnTo>
                  <a:cubicBezTo>
                    <a:pt x="3515862" y="807788"/>
                    <a:pt x="3515143" y="809523"/>
                    <a:pt x="3513864" y="810802"/>
                  </a:cubicBezTo>
                  <a:cubicBezTo>
                    <a:pt x="3512585" y="812081"/>
                    <a:pt x="3510850" y="812800"/>
                    <a:pt x="3509041" y="812800"/>
                  </a:cubicBezTo>
                  <a:lnTo>
                    <a:pt x="6821" y="812800"/>
                  </a:lnTo>
                  <a:cubicBezTo>
                    <a:pt x="5012" y="812800"/>
                    <a:pt x="3277" y="812081"/>
                    <a:pt x="1998" y="810802"/>
                  </a:cubicBezTo>
                  <a:cubicBezTo>
                    <a:pt x="719" y="809523"/>
                    <a:pt x="0" y="807788"/>
                    <a:pt x="0" y="805979"/>
                  </a:cubicBezTo>
                  <a:lnTo>
                    <a:pt x="0" y="6821"/>
                  </a:lnTo>
                  <a:cubicBezTo>
                    <a:pt x="0" y="5012"/>
                    <a:pt x="719" y="3277"/>
                    <a:pt x="1998" y="1998"/>
                  </a:cubicBezTo>
                  <a:cubicBezTo>
                    <a:pt x="3277" y="719"/>
                    <a:pt x="5012" y="0"/>
                    <a:pt x="6821" y="0"/>
                  </a:cubicBezTo>
                  <a:close/>
                </a:path>
              </a:pathLst>
            </a:custGeom>
            <a:solidFill>
              <a:srgbClr val="FFFFFF"/>
            </a:solidFill>
            <a:ln w="76200" cap="sq">
              <a:solidFill>
                <a:srgbClr val="000000"/>
              </a:solidFill>
              <a:prstDash val="solid"/>
              <a:miter/>
            </a:ln>
          </p:spPr>
          <p:txBody>
            <a:bodyPr/>
            <a:lstStyle/>
            <a:p>
              <a:endParaRPr lang="en-MY" sz="1200"/>
            </a:p>
          </p:txBody>
        </p:sp>
        <p:sp>
          <p:nvSpPr>
            <p:cNvPr id="19" name="TextBox 19"/>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sp>
        <p:nvSpPr>
          <p:cNvPr id="20" name="Freeform 20"/>
          <p:cNvSpPr/>
          <p:nvPr/>
        </p:nvSpPr>
        <p:spPr>
          <a:xfrm>
            <a:off x="10237140" y="450075"/>
            <a:ext cx="718789" cy="611795"/>
          </a:xfrm>
          <a:custGeom>
            <a:avLst/>
            <a:gdLst/>
            <a:ahLst/>
            <a:cxnLst/>
            <a:rect l="l" t="t" r="r" b="b"/>
            <a:pathLst>
              <a:path w="1078184" h="917693">
                <a:moveTo>
                  <a:pt x="0" y="0"/>
                </a:moveTo>
                <a:lnTo>
                  <a:pt x="1078184" y="0"/>
                </a:lnTo>
                <a:lnTo>
                  <a:pt x="1078184" y="917693"/>
                </a:lnTo>
                <a:lnTo>
                  <a:pt x="0" y="917693"/>
                </a:lnTo>
                <a:lnTo>
                  <a:pt x="0" y="0"/>
                </a:lnTo>
                <a:close/>
              </a:path>
            </a:pathLst>
          </a:custGeom>
          <a:blipFill>
            <a:blip r:embed="rId4"/>
            <a:stretch>
              <a:fillRect t="-8744" b="-8744"/>
            </a:stretch>
          </a:blipFill>
        </p:spPr>
        <p:txBody>
          <a:bodyPr/>
          <a:lstStyle/>
          <a:p>
            <a:endParaRPr lang="en-MY" sz="1200"/>
          </a:p>
        </p:txBody>
      </p:sp>
      <p:sp>
        <p:nvSpPr>
          <p:cNvPr id="21" name="Freeform 21"/>
          <p:cNvSpPr/>
          <p:nvPr/>
        </p:nvSpPr>
        <p:spPr>
          <a:xfrm>
            <a:off x="9361823" y="457360"/>
            <a:ext cx="526067" cy="604510"/>
          </a:xfrm>
          <a:custGeom>
            <a:avLst/>
            <a:gdLst/>
            <a:ahLst/>
            <a:cxnLst/>
            <a:rect l="l" t="t" r="r" b="b"/>
            <a:pathLst>
              <a:path w="789101" h="906765">
                <a:moveTo>
                  <a:pt x="0" y="0"/>
                </a:moveTo>
                <a:lnTo>
                  <a:pt x="789101" y="0"/>
                </a:lnTo>
                <a:lnTo>
                  <a:pt x="789101" y="906765"/>
                </a:lnTo>
                <a:lnTo>
                  <a:pt x="0" y="906765"/>
                </a:lnTo>
                <a:lnTo>
                  <a:pt x="0" y="0"/>
                </a:lnTo>
                <a:close/>
              </a:path>
            </a:pathLst>
          </a:custGeom>
          <a:blipFill>
            <a:blip r:embed="rId5"/>
            <a:stretch>
              <a:fillRect/>
            </a:stretch>
          </a:blipFill>
        </p:spPr>
        <p:txBody>
          <a:bodyPr/>
          <a:lstStyle/>
          <a:p>
            <a:endParaRPr lang="en-MY" sz="1200"/>
          </a:p>
        </p:txBody>
      </p:sp>
      <p:sp>
        <p:nvSpPr>
          <p:cNvPr id="22" name="Freeform 22"/>
          <p:cNvSpPr/>
          <p:nvPr/>
        </p:nvSpPr>
        <p:spPr>
          <a:xfrm>
            <a:off x="8209689" y="451896"/>
            <a:ext cx="830776" cy="609974"/>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6"/>
            <a:stretch>
              <a:fillRect t="-18099" b="-18099"/>
            </a:stretch>
          </a:blipFill>
        </p:spPr>
        <p:txBody>
          <a:bodyPr/>
          <a:lstStyle/>
          <a:p>
            <a:endParaRPr lang="en-MY" sz="1200"/>
          </a:p>
        </p:txBody>
      </p:sp>
      <p:sp>
        <p:nvSpPr>
          <p:cNvPr id="23" name="Freeform 23"/>
          <p:cNvSpPr/>
          <p:nvPr/>
        </p:nvSpPr>
        <p:spPr>
          <a:xfrm>
            <a:off x="1985828" y="2455968"/>
            <a:ext cx="8118744" cy="1184251"/>
          </a:xfrm>
          <a:custGeom>
            <a:avLst/>
            <a:gdLst/>
            <a:ahLst/>
            <a:cxnLst/>
            <a:rect l="l" t="t" r="r" b="b"/>
            <a:pathLst>
              <a:path w="12178116" h="1776377">
                <a:moveTo>
                  <a:pt x="0" y="0"/>
                </a:moveTo>
                <a:lnTo>
                  <a:pt x="12178116" y="0"/>
                </a:lnTo>
                <a:lnTo>
                  <a:pt x="12178116" y="1776377"/>
                </a:lnTo>
                <a:lnTo>
                  <a:pt x="0" y="1776377"/>
                </a:lnTo>
                <a:lnTo>
                  <a:pt x="0" y="0"/>
                </a:lnTo>
                <a:close/>
              </a:path>
            </a:pathLst>
          </a:custGeom>
          <a:blipFill>
            <a:blip r:embed="rId7"/>
            <a:stretch>
              <a:fillRect l="-6282" r="-6282"/>
            </a:stretch>
          </a:blipFill>
        </p:spPr>
        <p:txBody>
          <a:bodyPr/>
          <a:lstStyle/>
          <a:p>
            <a:endParaRPr lang="en-MY" sz="1200"/>
          </a:p>
        </p:txBody>
      </p:sp>
      <p:sp>
        <p:nvSpPr>
          <p:cNvPr id="24" name="TextBox 24"/>
          <p:cNvSpPr txBox="1"/>
          <p:nvPr/>
        </p:nvSpPr>
        <p:spPr>
          <a:xfrm>
            <a:off x="2694764" y="4928717"/>
            <a:ext cx="6802472" cy="287130"/>
          </a:xfrm>
          <a:prstGeom prst="rect">
            <a:avLst/>
          </a:prstGeom>
        </p:spPr>
        <p:txBody>
          <a:bodyPr lIns="0" tIns="0" rIns="0" bIns="0" rtlCol="0" anchor="t">
            <a:spAutoFit/>
          </a:bodyPr>
          <a:lstStyle/>
          <a:p>
            <a:pPr algn="ctr"/>
            <a:r>
              <a:rPr lang="en-US" sz="1866" b="1">
                <a:solidFill>
                  <a:srgbClr val="000000"/>
                </a:solidFill>
                <a:latin typeface="Bahnschrift" panose="020B0502040204020203" pitchFamily="34" charset="0"/>
              </a:rPr>
              <a:t>ORGANIZED BY MALAYSIAN R USER GROUP (MYRUG)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BEFA-2106-4D83-17EF-A062E4EEC372}"/>
              </a:ext>
            </a:extLst>
          </p:cNvPr>
          <p:cNvSpPr>
            <a:spLocks noGrp="1"/>
          </p:cNvSpPr>
          <p:nvPr>
            <p:ph type="title"/>
          </p:nvPr>
        </p:nvSpPr>
        <p:spPr>
          <a:xfrm>
            <a:off x="1654999" y="301752"/>
            <a:ext cx="4319081" cy="765048"/>
          </a:xfrm>
        </p:spPr>
        <p:txBody>
          <a:bodyPr/>
          <a:lstStyle/>
          <a:p>
            <a:r>
              <a:rPr lang="en-US" dirty="0"/>
              <a:t>CRS in R</a:t>
            </a:r>
            <a:endParaRPr lang="en-MY" dirty="0"/>
          </a:p>
        </p:txBody>
      </p:sp>
      <p:sp>
        <p:nvSpPr>
          <p:cNvPr id="3" name="Content Placeholder 2">
            <a:extLst>
              <a:ext uri="{FF2B5EF4-FFF2-40B4-BE49-F238E27FC236}">
                <a16:creationId xmlns:a16="http://schemas.microsoft.com/office/drawing/2014/main" id="{4247895F-EDE7-0F1B-003F-2A06413F6308}"/>
              </a:ext>
            </a:extLst>
          </p:cNvPr>
          <p:cNvSpPr>
            <a:spLocks noGrp="1"/>
          </p:cNvSpPr>
          <p:nvPr>
            <p:ph idx="1"/>
          </p:nvPr>
        </p:nvSpPr>
        <p:spPr>
          <a:xfrm>
            <a:off x="1435542" y="1459991"/>
            <a:ext cx="10018713" cy="5096257"/>
          </a:xfrm>
        </p:spPr>
        <p:txBody>
          <a:bodyPr>
            <a:normAutofit/>
          </a:bodyPr>
          <a:lstStyle/>
          <a:p>
            <a:pPr algn="l">
              <a:buFont typeface="Wingdings" panose="05000000000000000000" pitchFamily="2" charset="2"/>
              <a:buChar char="q"/>
            </a:pPr>
            <a:r>
              <a:rPr lang="en-US" b="0" i="0" dirty="0">
                <a:solidFill>
                  <a:srgbClr val="000000"/>
                </a:solidFill>
                <a:effectLst/>
                <a:latin typeface="Droid Serif"/>
              </a:rPr>
              <a:t>We need to know if the data is projected</a:t>
            </a:r>
          </a:p>
          <a:p>
            <a:pPr lvl="1" algn="l">
              <a:buFont typeface="Wingdings" panose="05000000000000000000" pitchFamily="2" charset="2"/>
              <a:buChar char="q"/>
            </a:pPr>
            <a:r>
              <a:rPr lang="en-US" b="0" i="0" dirty="0">
                <a:solidFill>
                  <a:srgbClr val="000000"/>
                </a:solidFill>
                <a:effectLst/>
                <a:latin typeface="Droid Serif"/>
              </a:rPr>
              <a:t>which projection system is used</a:t>
            </a:r>
          </a:p>
          <a:p>
            <a:pPr algn="l">
              <a:buFont typeface="Wingdings" panose="05000000000000000000" pitchFamily="2" charset="2"/>
              <a:buChar char="q"/>
            </a:pPr>
            <a:r>
              <a:rPr lang="en-US" b="0" i="0" dirty="0">
                <a:solidFill>
                  <a:srgbClr val="000000"/>
                </a:solidFill>
                <a:effectLst/>
                <a:latin typeface="Droid Serif"/>
              </a:rPr>
              <a:t>if not, you need to project it</a:t>
            </a:r>
          </a:p>
          <a:p>
            <a:pPr lvl="1" algn="l">
              <a:buFont typeface="Wingdings" panose="05000000000000000000" pitchFamily="2" charset="2"/>
              <a:buChar char="q"/>
            </a:pPr>
            <a:r>
              <a:rPr lang="en-US" b="0" i="0" dirty="0">
                <a:solidFill>
                  <a:srgbClr val="000000"/>
                </a:solidFill>
                <a:effectLst/>
                <a:latin typeface="Droid Serif"/>
              </a:rPr>
              <a:t>use the correct system</a:t>
            </a:r>
          </a:p>
          <a:p>
            <a:pPr algn="l">
              <a:buFont typeface="Wingdings" panose="05000000000000000000" pitchFamily="2" charset="2"/>
              <a:buChar char="q"/>
            </a:pPr>
            <a:r>
              <a:rPr lang="en-US" b="0" i="0" dirty="0">
                <a:solidFill>
                  <a:srgbClr val="000000"/>
                </a:solidFill>
                <a:effectLst/>
                <a:latin typeface="Droid Serif"/>
              </a:rPr>
              <a:t>most common projection is WGS84</a:t>
            </a:r>
          </a:p>
          <a:p>
            <a:pPr lvl="1" algn="l">
              <a:buFont typeface="Wingdings" panose="05000000000000000000" pitchFamily="2" charset="2"/>
              <a:buChar char="q"/>
            </a:pPr>
            <a:r>
              <a:rPr lang="en-US" b="0" i="0" dirty="0">
                <a:solidFill>
                  <a:srgbClr val="000000"/>
                </a:solidFill>
                <a:effectLst/>
                <a:latin typeface="Droid Serif"/>
              </a:rPr>
              <a:t>good for mapping global data</a:t>
            </a:r>
          </a:p>
          <a:p>
            <a:pPr algn="l">
              <a:buFont typeface="Wingdings" panose="05000000000000000000" pitchFamily="2" charset="2"/>
              <a:buChar char="q"/>
            </a:pPr>
            <a:r>
              <a:rPr lang="en-US" b="0" i="0" dirty="0">
                <a:solidFill>
                  <a:srgbClr val="000000"/>
                </a:solidFill>
                <a:effectLst/>
                <a:latin typeface="Droid Serif"/>
              </a:rPr>
              <a:t>When data with different CRS are combined</a:t>
            </a:r>
          </a:p>
          <a:p>
            <a:pPr lvl="1" algn="l">
              <a:buFont typeface="Wingdings" panose="05000000000000000000" pitchFamily="2" charset="2"/>
              <a:buChar char="q"/>
            </a:pPr>
            <a:r>
              <a:rPr lang="en-US" b="0" i="0" dirty="0">
                <a:solidFill>
                  <a:srgbClr val="000000"/>
                </a:solidFill>
                <a:effectLst/>
                <a:latin typeface="Droid Serif"/>
              </a:rPr>
              <a:t>need to transform them to a common CRS so they align with one another</a:t>
            </a:r>
          </a:p>
          <a:p>
            <a:endParaRPr lang="en-MY" dirty="0"/>
          </a:p>
        </p:txBody>
      </p:sp>
      <p:sp>
        <p:nvSpPr>
          <p:cNvPr id="4" name="Freeform 22">
            <a:extLst>
              <a:ext uri="{FF2B5EF4-FFF2-40B4-BE49-F238E27FC236}">
                <a16:creationId xmlns:a16="http://schemas.microsoft.com/office/drawing/2014/main" id="{DB3A52A3-9597-8026-3197-455C1809351A}"/>
              </a:ext>
            </a:extLst>
          </p:cNvPr>
          <p:cNvSpPr/>
          <p:nvPr/>
        </p:nvSpPr>
        <p:spPr>
          <a:xfrm>
            <a:off x="10831173" y="151839"/>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2"/>
            <a:stretch>
              <a:fillRect t="-18099" b="-18099"/>
            </a:stretch>
          </a:blipFill>
        </p:spPr>
        <p:txBody>
          <a:bodyPr/>
          <a:lstStyle/>
          <a:p>
            <a:endParaRPr lang="en-MY"/>
          </a:p>
        </p:txBody>
      </p:sp>
    </p:spTree>
    <p:extLst>
      <p:ext uri="{BB962C8B-B14F-4D97-AF65-F5344CB8AC3E}">
        <p14:creationId xmlns:p14="http://schemas.microsoft.com/office/powerpoint/2010/main" val="2646871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2">
            <a:extLst>
              <a:ext uri="{FF2B5EF4-FFF2-40B4-BE49-F238E27FC236}">
                <a16:creationId xmlns:a16="http://schemas.microsoft.com/office/drawing/2014/main" id="{B076BA60-B351-B1A1-A107-FEC24BB9FE6A}"/>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2"/>
            <a:stretch>
              <a:fillRect t="-18099" b="-18099"/>
            </a:stretch>
          </a:blipFill>
        </p:spPr>
        <p:txBody>
          <a:bodyPr/>
          <a:lstStyle/>
          <a:p>
            <a:endParaRPr lang="en-MY"/>
          </a:p>
        </p:txBody>
      </p:sp>
      <p:sp>
        <p:nvSpPr>
          <p:cNvPr id="6" name="TextBox 5">
            <a:extLst>
              <a:ext uri="{FF2B5EF4-FFF2-40B4-BE49-F238E27FC236}">
                <a16:creationId xmlns:a16="http://schemas.microsoft.com/office/drawing/2014/main" id="{16565BE1-78DA-4618-FF34-5419EA370941}"/>
              </a:ext>
            </a:extLst>
          </p:cNvPr>
          <p:cNvSpPr txBox="1"/>
          <p:nvPr/>
        </p:nvSpPr>
        <p:spPr>
          <a:xfrm>
            <a:off x="3519948" y="5989992"/>
            <a:ext cx="6096000" cy="369332"/>
          </a:xfrm>
          <a:prstGeom prst="rect">
            <a:avLst/>
          </a:prstGeom>
          <a:noFill/>
        </p:spPr>
        <p:txBody>
          <a:bodyPr wrap="square">
            <a:spAutoFit/>
          </a:bodyPr>
          <a:lstStyle/>
          <a:p>
            <a:r>
              <a:rPr lang="en-MY" dirty="0"/>
              <a:t>https://mygeotranslator.mygeoportal.gov.my/geotranslator/</a:t>
            </a:r>
          </a:p>
        </p:txBody>
      </p:sp>
      <p:pic>
        <p:nvPicPr>
          <p:cNvPr id="8" name="Picture 7">
            <a:extLst>
              <a:ext uri="{FF2B5EF4-FFF2-40B4-BE49-F238E27FC236}">
                <a16:creationId xmlns:a16="http://schemas.microsoft.com/office/drawing/2014/main" id="{550AF340-133F-5EF8-CEEA-D772DE0A2448}"/>
              </a:ext>
            </a:extLst>
          </p:cNvPr>
          <p:cNvPicPr>
            <a:picLocks noChangeAspect="1"/>
          </p:cNvPicPr>
          <p:nvPr/>
        </p:nvPicPr>
        <p:blipFill>
          <a:blip r:embed="rId3"/>
          <a:stretch>
            <a:fillRect/>
          </a:stretch>
        </p:blipFill>
        <p:spPr>
          <a:xfrm>
            <a:off x="1172320" y="766918"/>
            <a:ext cx="8443628" cy="47298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52225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042428-FA1A-BA10-3041-C6206BB39545}"/>
              </a:ext>
            </a:extLst>
          </p:cNvPr>
          <p:cNvPicPr>
            <a:picLocks noChangeAspect="1"/>
          </p:cNvPicPr>
          <p:nvPr/>
        </p:nvPicPr>
        <p:blipFill>
          <a:blip r:embed="rId2"/>
          <a:stretch>
            <a:fillRect/>
          </a:stretch>
        </p:blipFill>
        <p:spPr>
          <a:xfrm>
            <a:off x="626068" y="1274677"/>
            <a:ext cx="9347038" cy="41625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C62AED80-18AE-0CE2-B687-0023C481DD54}"/>
              </a:ext>
            </a:extLst>
          </p:cNvPr>
          <p:cNvSpPr txBox="1"/>
          <p:nvPr/>
        </p:nvSpPr>
        <p:spPr>
          <a:xfrm>
            <a:off x="5004619" y="5801779"/>
            <a:ext cx="6096000" cy="369332"/>
          </a:xfrm>
          <a:prstGeom prst="rect">
            <a:avLst/>
          </a:prstGeom>
          <a:noFill/>
        </p:spPr>
        <p:txBody>
          <a:bodyPr wrap="square">
            <a:spAutoFit/>
          </a:bodyPr>
          <a:lstStyle/>
          <a:p>
            <a:r>
              <a:rPr lang="en-MY" dirty="0"/>
              <a:t>https://mygeotranslator.mygeoportal.gov.my/geotranslator/</a:t>
            </a:r>
          </a:p>
        </p:txBody>
      </p:sp>
      <p:sp>
        <p:nvSpPr>
          <p:cNvPr id="7" name="Freeform 22">
            <a:extLst>
              <a:ext uri="{FF2B5EF4-FFF2-40B4-BE49-F238E27FC236}">
                <a16:creationId xmlns:a16="http://schemas.microsoft.com/office/drawing/2014/main" id="{D1E0421A-3E03-084C-5CAB-310D48A48400}"/>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p:spPr>
        <p:txBody>
          <a:bodyPr/>
          <a:lstStyle/>
          <a:p>
            <a:endParaRPr lang="en-MY"/>
          </a:p>
        </p:txBody>
      </p:sp>
    </p:spTree>
    <p:extLst>
      <p:ext uri="{BB962C8B-B14F-4D97-AF65-F5344CB8AC3E}">
        <p14:creationId xmlns:p14="http://schemas.microsoft.com/office/powerpoint/2010/main" val="3146295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EE54F-2972-CCCE-B1E7-C81F704C2F2F}"/>
              </a:ext>
            </a:extLst>
          </p:cNvPr>
          <p:cNvSpPr>
            <a:spLocks noGrp="1"/>
          </p:cNvSpPr>
          <p:nvPr>
            <p:ph type="title"/>
          </p:nvPr>
        </p:nvSpPr>
        <p:spPr>
          <a:xfrm>
            <a:off x="1654999" y="185929"/>
            <a:ext cx="3124265" cy="1045464"/>
          </a:xfrm>
        </p:spPr>
        <p:txBody>
          <a:bodyPr/>
          <a:lstStyle/>
          <a:p>
            <a:r>
              <a:rPr lang="en-US" dirty="0"/>
              <a:t>Why R ??</a:t>
            </a:r>
            <a:endParaRPr lang="en-MY" dirty="0"/>
          </a:p>
        </p:txBody>
      </p:sp>
      <p:sp>
        <p:nvSpPr>
          <p:cNvPr id="3" name="Content Placeholder 2">
            <a:extLst>
              <a:ext uri="{FF2B5EF4-FFF2-40B4-BE49-F238E27FC236}">
                <a16:creationId xmlns:a16="http://schemas.microsoft.com/office/drawing/2014/main" id="{79614C73-EB01-067E-6FE0-24C5118F280D}"/>
              </a:ext>
            </a:extLst>
          </p:cNvPr>
          <p:cNvSpPr>
            <a:spLocks noGrp="1"/>
          </p:cNvSpPr>
          <p:nvPr>
            <p:ph idx="1"/>
          </p:nvPr>
        </p:nvSpPr>
        <p:spPr>
          <a:xfrm>
            <a:off x="1484311" y="1231393"/>
            <a:ext cx="3770442" cy="4279391"/>
          </a:xfrm>
        </p:spPr>
        <p:txBody>
          <a:bodyPr>
            <a:normAutofit lnSpcReduction="10000"/>
          </a:bodyPr>
          <a:lstStyle/>
          <a:p>
            <a:r>
              <a:rPr lang="en-US" dirty="0"/>
              <a:t>Are not there any existing software??</a:t>
            </a:r>
          </a:p>
          <a:p>
            <a:r>
              <a:rPr lang="en-US" dirty="0"/>
              <a:t>QGIS, ArcGIS, SAGA</a:t>
            </a:r>
          </a:p>
          <a:p>
            <a:r>
              <a:rPr lang="en-US" dirty="0"/>
              <a:t>Close-source and focus primarily on spatial data, spatial analysis and maps</a:t>
            </a:r>
          </a:p>
          <a:p>
            <a:r>
              <a:rPr lang="en-US" dirty="0"/>
              <a:t>Dynamics of health data (involve more than just spatial variables)</a:t>
            </a:r>
          </a:p>
          <a:p>
            <a:pPr marL="0" indent="0">
              <a:buNone/>
            </a:pPr>
            <a:endParaRPr lang="en-MY" dirty="0"/>
          </a:p>
        </p:txBody>
      </p:sp>
      <p:graphicFrame>
        <p:nvGraphicFramePr>
          <p:cNvPr id="4" name="Diagram 3">
            <a:extLst>
              <a:ext uri="{FF2B5EF4-FFF2-40B4-BE49-F238E27FC236}">
                <a16:creationId xmlns:a16="http://schemas.microsoft.com/office/drawing/2014/main" id="{2B1FB656-C2C9-6EE0-8B59-D153E896FFDD}"/>
              </a:ext>
            </a:extLst>
          </p:cNvPr>
          <p:cNvGraphicFramePr/>
          <p:nvPr>
            <p:extLst>
              <p:ext uri="{D42A27DB-BD31-4B8C-83A1-F6EECF244321}">
                <p14:modId xmlns:p14="http://schemas.microsoft.com/office/powerpoint/2010/main" val="2910722328"/>
              </p:ext>
            </p:extLst>
          </p:nvPr>
        </p:nvGraphicFramePr>
        <p:xfrm>
          <a:off x="5425440" y="1072896"/>
          <a:ext cx="6315456" cy="4852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blue and grey logo&#10;&#10;Description automatically generated">
            <a:extLst>
              <a:ext uri="{FF2B5EF4-FFF2-40B4-BE49-F238E27FC236}">
                <a16:creationId xmlns:a16="http://schemas.microsoft.com/office/drawing/2014/main" id="{91D0B778-407C-8E73-6C10-11DE748687BA}"/>
              </a:ext>
            </a:extLst>
          </p:cNvPr>
          <p:cNvPicPr>
            <a:picLocks noChangeAspect="1"/>
          </p:cNvPicPr>
          <p:nvPr/>
        </p:nvPicPr>
        <p:blipFill>
          <a:blip r:embed="rId7"/>
          <a:stretch>
            <a:fillRect/>
          </a:stretch>
        </p:blipFill>
        <p:spPr>
          <a:xfrm>
            <a:off x="5728716" y="2632900"/>
            <a:ext cx="1905000" cy="1476375"/>
          </a:xfrm>
          <a:prstGeom prst="rect">
            <a:avLst/>
          </a:prstGeom>
        </p:spPr>
      </p:pic>
      <p:sp>
        <p:nvSpPr>
          <p:cNvPr id="5" name="Freeform 22">
            <a:extLst>
              <a:ext uri="{FF2B5EF4-FFF2-40B4-BE49-F238E27FC236}">
                <a16:creationId xmlns:a16="http://schemas.microsoft.com/office/drawing/2014/main" id="{F2E915F1-1028-ADA7-C51D-CD45C9C5DFB2}"/>
              </a:ext>
            </a:extLst>
          </p:cNvPr>
          <p:cNvSpPr/>
          <p:nvPr/>
        </p:nvSpPr>
        <p:spPr>
          <a:xfrm>
            <a:off x="10797959" y="17727"/>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8"/>
            <a:stretch>
              <a:fillRect t="-18099" b="-18099"/>
            </a:stretch>
          </a:blipFill>
        </p:spPr>
        <p:txBody>
          <a:bodyPr/>
          <a:lstStyle/>
          <a:p>
            <a:endParaRPr lang="en-MY"/>
          </a:p>
        </p:txBody>
      </p:sp>
    </p:spTree>
    <p:extLst>
      <p:ext uri="{BB962C8B-B14F-4D97-AF65-F5344CB8AC3E}">
        <p14:creationId xmlns:p14="http://schemas.microsoft.com/office/powerpoint/2010/main" val="1036857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2AF46-7A1E-2E8C-8A6E-958699B5806B}"/>
              </a:ext>
            </a:extLst>
          </p:cNvPr>
          <p:cNvSpPr>
            <a:spLocks noGrp="1"/>
          </p:cNvSpPr>
          <p:nvPr>
            <p:ph type="title"/>
          </p:nvPr>
        </p:nvSpPr>
        <p:spPr>
          <a:xfrm>
            <a:off x="1478090" y="209939"/>
            <a:ext cx="10018713" cy="937727"/>
          </a:xfrm>
        </p:spPr>
        <p:txBody>
          <a:bodyPr/>
          <a:lstStyle/>
          <a:p>
            <a:r>
              <a:rPr lang="en-US" dirty="0"/>
              <a:t>Spatial Epidemiology Inquiry</a:t>
            </a:r>
            <a:endParaRPr lang="en-MY" dirty="0"/>
          </a:p>
        </p:txBody>
      </p:sp>
      <p:sp>
        <p:nvSpPr>
          <p:cNvPr id="3" name="Content Placeholder 2">
            <a:extLst>
              <a:ext uri="{FF2B5EF4-FFF2-40B4-BE49-F238E27FC236}">
                <a16:creationId xmlns:a16="http://schemas.microsoft.com/office/drawing/2014/main" id="{24F23183-4EB2-436F-549B-2A66A31CFBB3}"/>
              </a:ext>
            </a:extLst>
          </p:cNvPr>
          <p:cNvSpPr>
            <a:spLocks noGrp="1"/>
          </p:cNvSpPr>
          <p:nvPr>
            <p:ph idx="1"/>
          </p:nvPr>
        </p:nvSpPr>
        <p:spPr>
          <a:xfrm>
            <a:off x="1295209" y="1269895"/>
            <a:ext cx="4276535" cy="2680313"/>
          </a:xfrm>
        </p:spPr>
        <p:txBody>
          <a:bodyPr/>
          <a:lstStyle/>
          <a:p>
            <a:r>
              <a:rPr lang="en-US" dirty="0"/>
              <a:t>Disease Mapping</a:t>
            </a:r>
          </a:p>
          <a:p>
            <a:r>
              <a:rPr lang="en-US" dirty="0"/>
              <a:t>Disease pattern</a:t>
            </a:r>
          </a:p>
          <a:p>
            <a:r>
              <a:rPr lang="en-US" dirty="0"/>
              <a:t>Clustering </a:t>
            </a:r>
          </a:p>
          <a:p>
            <a:r>
              <a:rPr lang="en-US" dirty="0"/>
              <a:t>Assess potential exposure</a:t>
            </a:r>
            <a:endParaRPr lang="en-MY" dirty="0"/>
          </a:p>
        </p:txBody>
      </p:sp>
      <p:pic>
        <p:nvPicPr>
          <p:cNvPr id="5" name="Picture 4">
            <a:extLst>
              <a:ext uri="{FF2B5EF4-FFF2-40B4-BE49-F238E27FC236}">
                <a16:creationId xmlns:a16="http://schemas.microsoft.com/office/drawing/2014/main" id="{98E1BA7D-D376-3225-E3EA-7398FEC0B478}"/>
              </a:ext>
            </a:extLst>
          </p:cNvPr>
          <p:cNvPicPr>
            <a:picLocks noChangeAspect="1"/>
          </p:cNvPicPr>
          <p:nvPr/>
        </p:nvPicPr>
        <p:blipFill>
          <a:blip r:embed="rId2"/>
          <a:stretch>
            <a:fillRect/>
          </a:stretch>
        </p:blipFill>
        <p:spPr>
          <a:xfrm>
            <a:off x="5367085" y="5198905"/>
            <a:ext cx="6129718" cy="1366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reeform 22">
            <a:extLst>
              <a:ext uri="{FF2B5EF4-FFF2-40B4-BE49-F238E27FC236}">
                <a16:creationId xmlns:a16="http://schemas.microsoft.com/office/drawing/2014/main" id="{E2F70B26-7C27-5664-C901-51C1EB33C254}"/>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p:spPr>
        <p:txBody>
          <a:bodyPr/>
          <a:lstStyle/>
          <a:p>
            <a:endParaRPr lang="en-MY"/>
          </a:p>
        </p:txBody>
      </p:sp>
      <p:pic>
        <p:nvPicPr>
          <p:cNvPr id="6" name="Picture 2" descr="John Snow &amp; the Birth of Epidemiology Data Analysis &amp; Visualization—Wolfram  Blog">
            <a:extLst>
              <a:ext uri="{FF2B5EF4-FFF2-40B4-BE49-F238E27FC236}">
                <a16:creationId xmlns:a16="http://schemas.microsoft.com/office/drawing/2014/main" id="{D1BC887E-5D54-143B-FEF7-B331D19F63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4272" y="1328615"/>
            <a:ext cx="5593217" cy="268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804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D09B7-F544-6532-A93F-AFAEC7F12814}"/>
              </a:ext>
            </a:extLst>
          </p:cNvPr>
          <p:cNvSpPr>
            <a:spLocks noGrp="1"/>
          </p:cNvSpPr>
          <p:nvPr>
            <p:ph type="title"/>
          </p:nvPr>
        </p:nvSpPr>
        <p:spPr>
          <a:xfrm>
            <a:off x="1484311" y="685801"/>
            <a:ext cx="10018713" cy="844420"/>
          </a:xfrm>
        </p:spPr>
        <p:txBody>
          <a:bodyPr/>
          <a:lstStyle/>
          <a:p>
            <a:r>
              <a:rPr lang="en-US" dirty="0"/>
              <a:t>Data Visualization </a:t>
            </a:r>
            <a:endParaRPr lang="en-MY" dirty="0"/>
          </a:p>
        </p:txBody>
      </p:sp>
      <p:sp>
        <p:nvSpPr>
          <p:cNvPr id="3" name="Content Placeholder 2">
            <a:extLst>
              <a:ext uri="{FF2B5EF4-FFF2-40B4-BE49-F238E27FC236}">
                <a16:creationId xmlns:a16="http://schemas.microsoft.com/office/drawing/2014/main" id="{2E0D96AE-CA98-9F95-1C6C-1F1D0E7A71AE}"/>
              </a:ext>
            </a:extLst>
          </p:cNvPr>
          <p:cNvSpPr>
            <a:spLocks noGrp="1"/>
          </p:cNvSpPr>
          <p:nvPr>
            <p:ph idx="1"/>
          </p:nvPr>
        </p:nvSpPr>
        <p:spPr>
          <a:xfrm>
            <a:off x="1484311" y="1427584"/>
            <a:ext cx="4160709" cy="2472612"/>
          </a:xfrm>
        </p:spPr>
        <p:txBody>
          <a:bodyPr>
            <a:normAutofit/>
          </a:bodyPr>
          <a:lstStyle/>
          <a:p>
            <a:r>
              <a:rPr lang="en-US" dirty="0"/>
              <a:t>Point Pattern Analysis</a:t>
            </a:r>
          </a:p>
          <a:p>
            <a:pPr marL="0" indent="0">
              <a:buNone/>
            </a:pPr>
            <a:r>
              <a:rPr lang="en-US" dirty="0"/>
              <a:t>- location of the points</a:t>
            </a:r>
          </a:p>
          <a:p>
            <a:pPr marL="0" indent="0">
              <a:buNone/>
            </a:pPr>
            <a:r>
              <a:rPr lang="en-US" dirty="0"/>
              <a:t>- Degree of aggregation</a:t>
            </a:r>
          </a:p>
          <a:p>
            <a:pPr marL="0" indent="0">
              <a:buNone/>
            </a:pPr>
            <a:r>
              <a:rPr lang="en-US" dirty="0"/>
              <a:t>Random? Clustered? Regular?</a:t>
            </a:r>
            <a:endParaRPr lang="en-MY" dirty="0"/>
          </a:p>
        </p:txBody>
      </p:sp>
      <p:pic>
        <p:nvPicPr>
          <p:cNvPr id="5" name="Picture 4">
            <a:extLst>
              <a:ext uri="{FF2B5EF4-FFF2-40B4-BE49-F238E27FC236}">
                <a16:creationId xmlns:a16="http://schemas.microsoft.com/office/drawing/2014/main" id="{F4D0F5F5-4698-5D51-C5A0-A0BC9093FED8}"/>
              </a:ext>
            </a:extLst>
          </p:cNvPr>
          <p:cNvPicPr>
            <a:picLocks noChangeAspect="1"/>
          </p:cNvPicPr>
          <p:nvPr/>
        </p:nvPicPr>
        <p:blipFill>
          <a:blip r:embed="rId2"/>
          <a:stretch>
            <a:fillRect/>
          </a:stretch>
        </p:blipFill>
        <p:spPr>
          <a:xfrm>
            <a:off x="6096000" y="1635414"/>
            <a:ext cx="5548604" cy="4466805"/>
          </a:xfrm>
          <a:prstGeom prst="rect">
            <a:avLst/>
          </a:prstGeom>
        </p:spPr>
      </p:pic>
      <p:sp>
        <p:nvSpPr>
          <p:cNvPr id="4" name="Freeform 22">
            <a:extLst>
              <a:ext uri="{FF2B5EF4-FFF2-40B4-BE49-F238E27FC236}">
                <a16:creationId xmlns:a16="http://schemas.microsoft.com/office/drawing/2014/main" id="{5AA6A28C-CBB8-9F76-7904-A116B08B7C78}"/>
              </a:ext>
            </a:extLst>
          </p:cNvPr>
          <p:cNvSpPr/>
          <p:nvPr/>
        </p:nvSpPr>
        <p:spPr>
          <a:xfrm>
            <a:off x="10707689" y="193050"/>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p:spPr>
        <p:txBody>
          <a:bodyPr/>
          <a:lstStyle/>
          <a:p>
            <a:endParaRPr lang="en-MY"/>
          </a:p>
        </p:txBody>
      </p:sp>
    </p:spTree>
    <p:extLst>
      <p:ext uri="{BB962C8B-B14F-4D97-AF65-F5344CB8AC3E}">
        <p14:creationId xmlns:p14="http://schemas.microsoft.com/office/powerpoint/2010/main" val="1104052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CA07-B646-7AA7-BDEA-5E52C930E6D8}"/>
              </a:ext>
            </a:extLst>
          </p:cNvPr>
          <p:cNvSpPr>
            <a:spLocks noGrp="1"/>
          </p:cNvSpPr>
          <p:nvPr>
            <p:ph type="title"/>
          </p:nvPr>
        </p:nvSpPr>
        <p:spPr>
          <a:xfrm>
            <a:off x="1484311" y="685800"/>
            <a:ext cx="10018713" cy="667139"/>
          </a:xfrm>
        </p:spPr>
        <p:txBody>
          <a:bodyPr>
            <a:normAutofit fontScale="90000"/>
          </a:bodyPr>
          <a:lstStyle/>
          <a:p>
            <a:r>
              <a:rPr lang="en-US" dirty="0"/>
              <a:t>Data Visualization </a:t>
            </a:r>
            <a:endParaRPr lang="en-MY" dirty="0"/>
          </a:p>
        </p:txBody>
      </p:sp>
      <p:sp>
        <p:nvSpPr>
          <p:cNvPr id="3" name="Content Placeholder 2">
            <a:extLst>
              <a:ext uri="{FF2B5EF4-FFF2-40B4-BE49-F238E27FC236}">
                <a16:creationId xmlns:a16="http://schemas.microsoft.com/office/drawing/2014/main" id="{2EB35EF1-B445-87C3-DCA2-3BF49465CB18}"/>
              </a:ext>
            </a:extLst>
          </p:cNvPr>
          <p:cNvSpPr>
            <a:spLocks noGrp="1"/>
          </p:cNvSpPr>
          <p:nvPr>
            <p:ph idx="1"/>
          </p:nvPr>
        </p:nvSpPr>
        <p:spPr>
          <a:xfrm>
            <a:off x="1484310" y="1511559"/>
            <a:ext cx="3992759" cy="4279641"/>
          </a:xfrm>
        </p:spPr>
        <p:txBody>
          <a:bodyPr/>
          <a:lstStyle/>
          <a:p>
            <a:r>
              <a:rPr lang="en-US" dirty="0"/>
              <a:t>Aggregated/ area data</a:t>
            </a:r>
          </a:p>
          <a:p>
            <a:r>
              <a:rPr lang="en-US" dirty="0"/>
              <a:t>Represent disease/ events over an area/polygon</a:t>
            </a:r>
          </a:p>
          <a:p>
            <a:r>
              <a:rPr lang="en-US" dirty="0"/>
              <a:t>Choropleth map (one of the commonly used map to represent area data)</a:t>
            </a:r>
          </a:p>
          <a:p>
            <a:endParaRPr lang="en-MY" dirty="0"/>
          </a:p>
        </p:txBody>
      </p:sp>
      <p:pic>
        <p:nvPicPr>
          <p:cNvPr id="4" name="Picture 3">
            <a:extLst>
              <a:ext uri="{FF2B5EF4-FFF2-40B4-BE49-F238E27FC236}">
                <a16:creationId xmlns:a16="http://schemas.microsoft.com/office/drawing/2014/main" id="{F06032AE-8CED-E9D0-5570-A5C7C98AE3F8}"/>
              </a:ext>
            </a:extLst>
          </p:cNvPr>
          <p:cNvPicPr>
            <a:picLocks noChangeAspect="1"/>
          </p:cNvPicPr>
          <p:nvPr/>
        </p:nvPicPr>
        <p:blipFill>
          <a:blip r:embed="rId2"/>
          <a:stretch>
            <a:fillRect/>
          </a:stretch>
        </p:blipFill>
        <p:spPr>
          <a:xfrm>
            <a:off x="5477069" y="1717609"/>
            <a:ext cx="6299458" cy="3867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Freeform 22">
            <a:extLst>
              <a:ext uri="{FF2B5EF4-FFF2-40B4-BE49-F238E27FC236}">
                <a16:creationId xmlns:a16="http://schemas.microsoft.com/office/drawing/2014/main" id="{1222073D-5DEA-ACB2-28E7-BCF9863B63E0}"/>
              </a:ext>
            </a:extLst>
          </p:cNvPr>
          <p:cNvSpPr/>
          <p:nvPr/>
        </p:nvSpPr>
        <p:spPr>
          <a:xfrm>
            <a:off x="10707689" y="12529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p:spPr>
        <p:txBody>
          <a:bodyPr/>
          <a:lstStyle/>
          <a:p>
            <a:endParaRPr lang="en-MY"/>
          </a:p>
        </p:txBody>
      </p:sp>
    </p:spTree>
    <p:extLst>
      <p:ext uri="{BB962C8B-B14F-4D97-AF65-F5344CB8AC3E}">
        <p14:creationId xmlns:p14="http://schemas.microsoft.com/office/powerpoint/2010/main" val="781644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6F69-2C66-EE30-B20A-D0EAE1442368}"/>
              </a:ext>
            </a:extLst>
          </p:cNvPr>
          <p:cNvSpPr>
            <a:spLocks noGrp="1"/>
          </p:cNvSpPr>
          <p:nvPr>
            <p:ph type="title"/>
          </p:nvPr>
        </p:nvSpPr>
        <p:spPr>
          <a:xfrm>
            <a:off x="1484311" y="685800"/>
            <a:ext cx="10018713" cy="704461"/>
          </a:xfrm>
        </p:spPr>
        <p:txBody>
          <a:bodyPr/>
          <a:lstStyle/>
          <a:p>
            <a:r>
              <a:rPr lang="en-US" dirty="0"/>
              <a:t>Data Visualization</a:t>
            </a:r>
            <a:endParaRPr lang="en-MY" dirty="0"/>
          </a:p>
        </p:txBody>
      </p:sp>
      <p:sp>
        <p:nvSpPr>
          <p:cNvPr id="3" name="Content Placeholder 2">
            <a:extLst>
              <a:ext uri="{FF2B5EF4-FFF2-40B4-BE49-F238E27FC236}">
                <a16:creationId xmlns:a16="http://schemas.microsoft.com/office/drawing/2014/main" id="{9D610794-C8F2-4D4E-F9E3-ABEB70C4F1DB}"/>
              </a:ext>
            </a:extLst>
          </p:cNvPr>
          <p:cNvSpPr>
            <a:spLocks noGrp="1"/>
          </p:cNvSpPr>
          <p:nvPr>
            <p:ph idx="1"/>
          </p:nvPr>
        </p:nvSpPr>
        <p:spPr>
          <a:xfrm>
            <a:off x="1484310" y="1530221"/>
            <a:ext cx="3983429" cy="2771191"/>
          </a:xfrm>
        </p:spPr>
        <p:txBody>
          <a:bodyPr/>
          <a:lstStyle/>
          <a:p>
            <a:r>
              <a:rPr lang="en-US" dirty="0"/>
              <a:t>Continuous spatial data</a:t>
            </a:r>
          </a:p>
          <a:p>
            <a:r>
              <a:rPr lang="en-US" dirty="0" err="1"/>
              <a:t>Eg</a:t>
            </a:r>
            <a:r>
              <a:rPr lang="en-US" dirty="0"/>
              <a:t>: rainfall, temperature, windspeed</a:t>
            </a:r>
          </a:p>
          <a:p>
            <a:pPr marL="0" indent="0">
              <a:buNone/>
            </a:pPr>
            <a:endParaRPr lang="en-MY" dirty="0"/>
          </a:p>
        </p:txBody>
      </p:sp>
      <p:pic>
        <p:nvPicPr>
          <p:cNvPr id="1026" name="Picture 2">
            <a:extLst>
              <a:ext uri="{FF2B5EF4-FFF2-40B4-BE49-F238E27FC236}">
                <a16:creationId xmlns:a16="http://schemas.microsoft.com/office/drawing/2014/main" id="{6B3F0176-84F4-41F5-A587-C7871223F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7738" y="2295331"/>
            <a:ext cx="5803641" cy="3461656"/>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22">
            <a:extLst>
              <a:ext uri="{FF2B5EF4-FFF2-40B4-BE49-F238E27FC236}">
                <a16:creationId xmlns:a16="http://schemas.microsoft.com/office/drawing/2014/main" id="{1CFC43CB-E74D-3A87-B62F-45620D3981DF}"/>
              </a:ext>
            </a:extLst>
          </p:cNvPr>
          <p:cNvSpPr/>
          <p:nvPr/>
        </p:nvSpPr>
        <p:spPr>
          <a:xfrm>
            <a:off x="10707689" y="302862"/>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p:spPr>
        <p:txBody>
          <a:bodyPr/>
          <a:lstStyle/>
          <a:p>
            <a:endParaRPr lang="en-MY"/>
          </a:p>
        </p:txBody>
      </p:sp>
    </p:spTree>
    <p:extLst>
      <p:ext uri="{BB962C8B-B14F-4D97-AF65-F5344CB8AC3E}">
        <p14:creationId xmlns:p14="http://schemas.microsoft.com/office/powerpoint/2010/main" val="3406379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CEA4E-DCAE-0FD3-DB76-A00D60C89372}"/>
              </a:ext>
            </a:extLst>
          </p:cNvPr>
          <p:cNvSpPr>
            <a:spLocks noGrp="1"/>
          </p:cNvSpPr>
          <p:nvPr>
            <p:ph type="title"/>
          </p:nvPr>
        </p:nvSpPr>
        <p:spPr>
          <a:xfrm>
            <a:off x="1484311" y="275253"/>
            <a:ext cx="8180800" cy="937727"/>
          </a:xfrm>
        </p:spPr>
        <p:txBody>
          <a:bodyPr/>
          <a:lstStyle/>
          <a:p>
            <a:r>
              <a:rPr lang="en-US" dirty="0"/>
              <a:t>Workflow in Spatial Epidemiology</a:t>
            </a:r>
            <a:endParaRPr lang="en-MY" dirty="0"/>
          </a:p>
        </p:txBody>
      </p:sp>
      <p:pic>
        <p:nvPicPr>
          <p:cNvPr id="4" name="Picture 3">
            <a:extLst>
              <a:ext uri="{FF2B5EF4-FFF2-40B4-BE49-F238E27FC236}">
                <a16:creationId xmlns:a16="http://schemas.microsoft.com/office/drawing/2014/main" id="{3A15DB1E-6B0A-C5A6-52D5-15FCF57BB0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3946" y="1415609"/>
            <a:ext cx="7035282" cy="50318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Freeform 22">
            <a:extLst>
              <a:ext uri="{FF2B5EF4-FFF2-40B4-BE49-F238E27FC236}">
                <a16:creationId xmlns:a16="http://schemas.microsoft.com/office/drawing/2014/main" id="{E74C5234-7CB7-A490-630F-59694396B6D4}"/>
              </a:ext>
            </a:extLst>
          </p:cNvPr>
          <p:cNvSpPr/>
          <p:nvPr/>
        </p:nvSpPr>
        <p:spPr>
          <a:xfrm>
            <a:off x="10827456" y="175043"/>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p:spPr>
        <p:txBody>
          <a:bodyPr/>
          <a:lstStyle/>
          <a:p>
            <a:endParaRPr lang="en-MY"/>
          </a:p>
        </p:txBody>
      </p:sp>
    </p:spTree>
    <p:extLst>
      <p:ext uri="{BB962C8B-B14F-4D97-AF65-F5344CB8AC3E}">
        <p14:creationId xmlns:p14="http://schemas.microsoft.com/office/powerpoint/2010/main" val="1927219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AC42-B72E-A195-0F6C-65FB7DF4AD52}"/>
              </a:ext>
            </a:extLst>
          </p:cNvPr>
          <p:cNvSpPr>
            <a:spLocks noGrp="1"/>
          </p:cNvSpPr>
          <p:nvPr>
            <p:ph type="title"/>
          </p:nvPr>
        </p:nvSpPr>
        <p:spPr>
          <a:xfrm>
            <a:off x="813751" y="259081"/>
            <a:ext cx="10018713" cy="1484376"/>
          </a:xfrm>
        </p:spPr>
        <p:txBody>
          <a:bodyPr/>
          <a:lstStyle/>
          <a:p>
            <a:r>
              <a:rPr lang="en-US" dirty="0"/>
              <a:t>Spatial Analysis in Prevention and Control of Communicable Diseases</a:t>
            </a:r>
            <a:endParaRPr lang="en-MY" dirty="0"/>
          </a:p>
        </p:txBody>
      </p:sp>
      <p:sp>
        <p:nvSpPr>
          <p:cNvPr id="4" name="Title 1">
            <a:extLst>
              <a:ext uri="{FF2B5EF4-FFF2-40B4-BE49-F238E27FC236}">
                <a16:creationId xmlns:a16="http://schemas.microsoft.com/office/drawing/2014/main" id="{D8BDAC72-5E3A-1F27-E125-B87C8B141B9C}"/>
              </a:ext>
            </a:extLst>
          </p:cNvPr>
          <p:cNvSpPr txBox="1">
            <a:spLocks/>
          </p:cNvSpPr>
          <p:nvPr/>
        </p:nvSpPr>
        <p:spPr>
          <a:xfrm>
            <a:off x="326069" y="1757174"/>
            <a:ext cx="3746059" cy="719326"/>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i="1" dirty="0"/>
              <a:t>sf </a:t>
            </a:r>
            <a:r>
              <a:rPr lang="en-US" dirty="0"/>
              <a:t>Package</a:t>
            </a:r>
            <a:endParaRPr lang="en-MY" dirty="0"/>
          </a:p>
        </p:txBody>
      </p:sp>
      <p:sp>
        <p:nvSpPr>
          <p:cNvPr id="5" name="Title 1">
            <a:extLst>
              <a:ext uri="{FF2B5EF4-FFF2-40B4-BE49-F238E27FC236}">
                <a16:creationId xmlns:a16="http://schemas.microsoft.com/office/drawing/2014/main" id="{D0F7F81C-9033-DFDA-4C97-BB55BAECC19B}"/>
              </a:ext>
            </a:extLst>
          </p:cNvPr>
          <p:cNvSpPr txBox="1">
            <a:spLocks/>
          </p:cNvSpPr>
          <p:nvPr/>
        </p:nvSpPr>
        <p:spPr>
          <a:xfrm>
            <a:off x="1063686" y="2698354"/>
            <a:ext cx="6969269" cy="3377981"/>
          </a:xfrm>
          <a:prstGeom prst="rect">
            <a:avLst/>
          </a:prstGeom>
          <a:effectLst/>
        </p:spPr>
        <p:txBody>
          <a:bodyPr vert="horz" lIns="91440" tIns="45720" rIns="91440" bIns="45720" rtlCol="0" anchor="ctr">
            <a:normAutofit fontScale="70000" lnSpcReduction="2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b="0" i="0" dirty="0">
                <a:solidFill>
                  <a:srgbClr val="000000"/>
                </a:solidFill>
                <a:effectLst/>
                <a:latin typeface="Droid Serif"/>
              </a:rPr>
              <a:t>Simple features are implemented using simple data structures</a:t>
            </a:r>
          </a:p>
          <a:p>
            <a:pPr algn="l"/>
            <a:endParaRPr lang="en-US" b="0" i="0" dirty="0">
              <a:solidFill>
                <a:srgbClr val="000000"/>
              </a:solidFill>
              <a:effectLst/>
              <a:latin typeface="Droid Serif"/>
            </a:endParaRPr>
          </a:p>
          <a:p>
            <a:pPr algn="l"/>
            <a:r>
              <a:rPr lang="en-US" b="0" i="0" dirty="0">
                <a:solidFill>
                  <a:srgbClr val="000000"/>
                </a:solidFill>
                <a:effectLst/>
                <a:latin typeface="Droid Serif"/>
              </a:rPr>
              <a:t>all functions and methods in sf that operate on spatial data are prefixed by </a:t>
            </a:r>
            <a:r>
              <a:rPr lang="en-US" b="0" i="0" dirty="0" err="1">
                <a:solidFill>
                  <a:srgbClr val="000000"/>
                </a:solidFill>
                <a:effectLst/>
                <a:latin typeface="Droid Serif"/>
              </a:rPr>
              <a:t>st</a:t>
            </a:r>
            <a:r>
              <a:rPr lang="en-US" b="0" i="0" dirty="0">
                <a:solidFill>
                  <a:srgbClr val="000000"/>
                </a:solidFill>
                <a:effectLst/>
                <a:latin typeface="Droid Serif"/>
              </a:rPr>
              <a:t>_.</a:t>
            </a:r>
          </a:p>
          <a:p>
            <a:pPr algn="l"/>
            <a:endParaRPr lang="en-US" b="0" i="0" dirty="0">
              <a:solidFill>
                <a:srgbClr val="000000"/>
              </a:solidFill>
              <a:effectLst/>
              <a:latin typeface="Droid Serif"/>
            </a:endParaRPr>
          </a:p>
          <a:p>
            <a:pPr algn="l"/>
            <a:r>
              <a:rPr lang="en-US" b="0" i="0" dirty="0">
                <a:solidFill>
                  <a:srgbClr val="000000"/>
                </a:solidFill>
                <a:effectLst/>
                <a:latin typeface="Droid Serif"/>
              </a:rPr>
              <a:t>Typical use involves reading, manipulating and writing of sets of features, with attributes and geometries.</a:t>
            </a:r>
          </a:p>
          <a:p>
            <a:endParaRPr lang="en-MY" dirty="0"/>
          </a:p>
        </p:txBody>
      </p:sp>
      <p:sp>
        <p:nvSpPr>
          <p:cNvPr id="3" name="Freeform 22">
            <a:extLst>
              <a:ext uri="{FF2B5EF4-FFF2-40B4-BE49-F238E27FC236}">
                <a16:creationId xmlns:a16="http://schemas.microsoft.com/office/drawing/2014/main" id="{186D5F65-478C-2AA0-4813-059C493207AD}"/>
              </a:ext>
            </a:extLst>
          </p:cNvPr>
          <p:cNvSpPr/>
          <p:nvPr/>
        </p:nvSpPr>
        <p:spPr>
          <a:xfrm>
            <a:off x="10755167" y="863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2"/>
            <a:stretch>
              <a:fillRect t="-18099" b="-18099"/>
            </a:stretch>
          </a:blipFill>
        </p:spPr>
        <p:txBody>
          <a:bodyPr/>
          <a:lstStyle/>
          <a:p>
            <a:endParaRPr lang="en-MY"/>
          </a:p>
        </p:txBody>
      </p:sp>
      <p:pic>
        <p:nvPicPr>
          <p:cNvPr id="6" name="Picture 2" descr="Simple Features for R • sf">
            <a:extLst>
              <a:ext uri="{FF2B5EF4-FFF2-40B4-BE49-F238E27FC236}">
                <a16:creationId xmlns:a16="http://schemas.microsoft.com/office/drawing/2014/main" id="{11EA52D4-26E8-C3A9-1A53-83ADCB4FE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5389" y="2698354"/>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101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02245-03B4-E9E1-8FD5-C80065518AD6}"/>
              </a:ext>
            </a:extLst>
          </p:cNvPr>
          <p:cNvSpPr>
            <a:spLocks noGrp="1"/>
          </p:cNvSpPr>
          <p:nvPr>
            <p:ph type="ctrTitle"/>
          </p:nvPr>
        </p:nvSpPr>
        <p:spPr>
          <a:xfrm>
            <a:off x="1500935" y="1483465"/>
            <a:ext cx="8881121" cy="2777490"/>
          </a:xfrm>
          <a:ln w="28575">
            <a:solidFill>
              <a:schemeClr val="tx1"/>
            </a:solidFill>
          </a:ln>
        </p:spPr>
        <p:txBody>
          <a:bodyPr>
            <a:normAutofit/>
          </a:bodyPr>
          <a:lstStyle/>
          <a:p>
            <a:pPr algn="l"/>
            <a:r>
              <a:rPr lang="en-US" dirty="0"/>
              <a:t>Crafting Map in Communicable Disease Using </a:t>
            </a:r>
            <a:r>
              <a:rPr lang="en-US" i="1" dirty="0" err="1"/>
              <a:t>tmap</a:t>
            </a:r>
            <a:r>
              <a:rPr lang="en-US" i="1" dirty="0"/>
              <a:t> R Package</a:t>
            </a:r>
            <a:endParaRPr lang="en-MY" i="1" dirty="0"/>
          </a:p>
        </p:txBody>
      </p:sp>
      <p:sp>
        <p:nvSpPr>
          <p:cNvPr id="3" name="Subtitle 2">
            <a:extLst>
              <a:ext uri="{FF2B5EF4-FFF2-40B4-BE49-F238E27FC236}">
                <a16:creationId xmlns:a16="http://schemas.microsoft.com/office/drawing/2014/main" id="{08C897F4-D0D1-3FC0-31B0-AD9B7F15A5EE}"/>
              </a:ext>
            </a:extLst>
          </p:cNvPr>
          <p:cNvSpPr>
            <a:spLocks noGrp="1"/>
          </p:cNvSpPr>
          <p:nvPr>
            <p:ph type="subTitle" idx="1"/>
          </p:nvPr>
        </p:nvSpPr>
        <p:spPr>
          <a:xfrm>
            <a:off x="1513581" y="4786593"/>
            <a:ext cx="4427914" cy="1388534"/>
          </a:xfrm>
          <a:ln w="38100">
            <a:solidFill>
              <a:schemeClr val="tx1"/>
            </a:solidFill>
          </a:ln>
        </p:spPr>
        <p:txBody>
          <a:bodyPr>
            <a:normAutofit fontScale="92500"/>
          </a:bodyPr>
          <a:lstStyle/>
          <a:p>
            <a:pPr algn="l"/>
            <a:r>
              <a:rPr lang="en-US" dirty="0"/>
              <a:t>Dr Mohamad Afiq </a:t>
            </a:r>
            <a:r>
              <a:rPr lang="en-US" dirty="0" err="1"/>
              <a:t>Amsyar</a:t>
            </a:r>
            <a:endParaRPr lang="en-US" dirty="0"/>
          </a:p>
          <a:p>
            <a:pPr algn="l"/>
            <a:r>
              <a:rPr lang="en-US" dirty="0"/>
              <a:t>Department of Community Medicine</a:t>
            </a:r>
          </a:p>
          <a:p>
            <a:pPr algn="l"/>
            <a:r>
              <a:rPr lang="en-US" dirty="0" err="1"/>
              <a:t>Universiti</a:t>
            </a:r>
            <a:r>
              <a:rPr lang="en-US" dirty="0"/>
              <a:t> Sains Malaysia</a:t>
            </a:r>
            <a:endParaRPr lang="en-MY" dirty="0"/>
          </a:p>
        </p:txBody>
      </p:sp>
      <p:sp>
        <p:nvSpPr>
          <p:cNvPr id="4" name="Freeform 22">
            <a:extLst>
              <a:ext uri="{FF2B5EF4-FFF2-40B4-BE49-F238E27FC236}">
                <a16:creationId xmlns:a16="http://schemas.microsoft.com/office/drawing/2014/main" id="{93C731FA-63FB-82DB-5BCB-29DC7009EF65}"/>
              </a:ext>
            </a:extLst>
          </p:cNvPr>
          <p:cNvSpPr/>
          <p:nvPr/>
        </p:nvSpPr>
        <p:spPr>
          <a:xfrm>
            <a:off x="10945836" y="0"/>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2"/>
            <a:stretch>
              <a:fillRect t="-18099" b="-18099"/>
            </a:stretch>
          </a:blipFill>
        </p:spPr>
        <p:txBody>
          <a:bodyPr/>
          <a:lstStyle/>
          <a:p>
            <a:endParaRPr lang="en-MY"/>
          </a:p>
        </p:txBody>
      </p:sp>
      <p:pic>
        <p:nvPicPr>
          <p:cNvPr id="5" name="Picture 2" descr="USM postgraduate fees 2023-2024 (October 2023) | SharifStudy">
            <a:extLst>
              <a:ext uri="{FF2B5EF4-FFF2-40B4-BE49-F238E27FC236}">
                <a16:creationId xmlns:a16="http://schemas.microsoft.com/office/drawing/2014/main" id="{331B0ACB-CDE2-8B98-199E-3D28035C5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342" y="177679"/>
            <a:ext cx="4611316" cy="89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748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0564F6-A22F-D61A-1779-83F8BDE93829}"/>
              </a:ext>
            </a:extLst>
          </p:cNvPr>
          <p:cNvSpPr>
            <a:spLocks noGrp="1"/>
          </p:cNvSpPr>
          <p:nvPr>
            <p:ph idx="1"/>
          </p:nvPr>
        </p:nvSpPr>
        <p:spPr>
          <a:xfrm>
            <a:off x="1374582" y="2374391"/>
            <a:ext cx="10018713" cy="3124201"/>
          </a:xfrm>
        </p:spPr>
        <p:txBody>
          <a:bodyPr>
            <a:normAutofit lnSpcReduction="10000"/>
          </a:bodyPr>
          <a:lstStyle/>
          <a:p>
            <a:r>
              <a:rPr lang="en-US" dirty="0"/>
              <a:t>Is treated as a </a:t>
            </a:r>
            <a:r>
              <a:rPr lang="en-US" dirty="0" err="1"/>
              <a:t>data.frame</a:t>
            </a:r>
            <a:endParaRPr lang="en-US" dirty="0"/>
          </a:p>
          <a:p>
            <a:endParaRPr lang="en-US" dirty="0"/>
          </a:p>
          <a:p>
            <a:r>
              <a:rPr lang="en-US" dirty="0"/>
              <a:t>Can be used with a pipe operator</a:t>
            </a:r>
          </a:p>
          <a:p>
            <a:endParaRPr lang="en-US" dirty="0"/>
          </a:p>
          <a:p>
            <a:r>
              <a:rPr lang="en-US" dirty="0"/>
              <a:t>Can be linked directly to the GDAL, GEOS, and PROJ libraries that provide the back end for reading spatial data, making geographic calculations, and handling coordinate reference systems</a:t>
            </a:r>
            <a:endParaRPr lang="en-MY" dirty="0"/>
          </a:p>
        </p:txBody>
      </p:sp>
      <p:pic>
        <p:nvPicPr>
          <p:cNvPr id="1026" name="Picture 2" descr="Simple Features for R • sf">
            <a:extLst>
              <a:ext uri="{FF2B5EF4-FFF2-40B4-BE49-F238E27FC236}">
                <a16:creationId xmlns:a16="http://schemas.microsoft.com/office/drawing/2014/main" id="{D195A74C-0265-C865-5F75-C19C3FAB6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8844" y="335279"/>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2">
            <a:extLst>
              <a:ext uri="{FF2B5EF4-FFF2-40B4-BE49-F238E27FC236}">
                <a16:creationId xmlns:a16="http://schemas.microsoft.com/office/drawing/2014/main" id="{E51F136D-00E5-6C00-AB2C-EEA7F0DABEE0}"/>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p:spPr>
        <p:txBody>
          <a:bodyPr/>
          <a:lstStyle/>
          <a:p>
            <a:endParaRPr lang="en-MY"/>
          </a:p>
        </p:txBody>
      </p:sp>
    </p:spTree>
    <p:extLst>
      <p:ext uri="{BB962C8B-B14F-4D97-AF65-F5344CB8AC3E}">
        <p14:creationId xmlns:p14="http://schemas.microsoft.com/office/powerpoint/2010/main" val="2025770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9CF3-5FE4-B6C9-A660-B1321D75067A}"/>
              </a:ext>
            </a:extLst>
          </p:cNvPr>
          <p:cNvSpPr>
            <a:spLocks noGrp="1"/>
          </p:cNvSpPr>
          <p:nvPr>
            <p:ph type="title"/>
          </p:nvPr>
        </p:nvSpPr>
        <p:spPr>
          <a:xfrm>
            <a:off x="1642807" y="152400"/>
            <a:ext cx="5050601" cy="1021080"/>
          </a:xfrm>
        </p:spPr>
        <p:txBody>
          <a:bodyPr/>
          <a:lstStyle/>
          <a:p>
            <a:r>
              <a:rPr lang="en-US" dirty="0"/>
              <a:t>Important functions</a:t>
            </a:r>
            <a:endParaRPr lang="en-MY" dirty="0"/>
          </a:p>
        </p:txBody>
      </p:sp>
      <p:sp>
        <p:nvSpPr>
          <p:cNvPr id="3" name="Content Placeholder 2">
            <a:extLst>
              <a:ext uri="{FF2B5EF4-FFF2-40B4-BE49-F238E27FC236}">
                <a16:creationId xmlns:a16="http://schemas.microsoft.com/office/drawing/2014/main" id="{0F4B68CB-BFCD-DE4F-19A4-B73116FEB893}"/>
              </a:ext>
            </a:extLst>
          </p:cNvPr>
          <p:cNvSpPr>
            <a:spLocks noGrp="1"/>
          </p:cNvSpPr>
          <p:nvPr>
            <p:ph idx="1"/>
          </p:nvPr>
        </p:nvSpPr>
        <p:spPr>
          <a:xfrm>
            <a:off x="1362391" y="1316736"/>
            <a:ext cx="9866442" cy="5388864"/>
          </a:xfrm>
        </p:spPr>
        <p:txBody>
          <a:bodyPr>
            <a:normAutofit lnSpcReduction="10000"/>
          </a:bodyPr>
          <a:lstStyle/>
          <a:p>
            <a:r>
              <a:rPr lang="en-MY" dirty="0" err="1"/>
              <a:t>st_as_sf</a:t>
            </a:r>
            <a:r>
              <a:rPr lang="en-MY" dirty="0"/>
              <a:t> (</a:t>
            </a:r>
            <a:r>
              <a:rPr lang="en-US" dirty="0"/>
              <a:t>Convert foreign object to an sf object)</a:t>
            </a:r>
          </a:p>
          <a:p>
            <a:r>
              <a:rPr lang="en-MY" dirty="0" err="1"/>
              <a:t>st_is_valid</a:t>
            </a:r>
            <a:r>
              <a:rPr lang="en-MY" dirty="0"/>
              <a:t> (</a:t>
            </a:r>
            <a:r>
              <a:rPr lang="en-US" dirty="0"/>
              <a:t>Checks whether a geometry is valid, or makes an invalid geometry valid)</a:t>
            </a:r>
          </a:p>
          <a:p>
            <a:r>
              <a:rPr lang="en-MY" dirty="0" err="1"/>
              <a:t>st_crs</a:t>
            </a:r>
            <a:r>
              <a:rPr lang="en-MY" dirty="0"/>
              <a:t> (</a:t>
            </a:r>
            <a:r>
              <a:rPr lang="en-US" dirty="0"/>
              <a:t>Retrieve coordinate reference system from sf object)</a:t>
            </a:r>
          </a:p>
          <a:p>
            <a:r>
              <a:rPr lang="en-MY" dirty="0" err="1"/>
              <a:t>st_transform</a:t>
            </a:r>
            <a:r>
              <a:rPr lang="en-MY" dirty="0"/>
              <a:t> (</a:t>
            </a:r>
            <a:r>
              <a:rPr lang="en-US" dirty="0"/>
              <a:t>Transform or convert coordinates of simple feature)</a:t>
            </a:r>
          </a:p>
          <a:p>
            <a:r>
              <a:rPr lang="en-US" dirty="0" err="1"/>
              <a:t>st_distance</a:t>
            </a:r>
            <a:r>
              <a:rPr lang="en-US" dirty="0"/>
              <a:t> (Compute Euclidian or great circle distance between pairs of geometries; compute, the area or the length of a set of geometries)</a:t>
            </a:r>
          </a:p>
          <a:p>
            <a:r>
              <a:rPr lang="en-MY" dirty="0" err="1"/>
              <a:t>st_intersects</a:t>
            </a:r>
            <a:r>
              <a:rPr lang="en-MY" dirty="0"/>
              <a:t> (</a:t>
            </a:r>
            <a:r>
              <a:rPr lang="en-US" dirty="0"/>
              <a:t>To find whether pairs of simple feature geometries intersect)</a:t>
            </a:r>
          </a:p>
          <a:p>
            <a:r>
              <a:rPr lang="en-US" dirty="0" err="1"/>
              <a:t>st_join</a:t>
            </a:r>
            <a:r>
              <a:rPr lang="en-US" dirty="0"/>
              <a:t> (joint data from multiple layer)</a:t>
            </a:r>
          </a:p>
          <a:p>
            <a:endParaRPr lang="en-MY" dirty="0"/>
          </a:p>
          <a:p>
            <a:endParaRPr lang="en-MY" dirty="0"/>
          </a:p>
        </p:txBody>
      </p:sp>
      <p:pic>
        <p:nvPicPr>
          <p:cNvPr id="9" name="Picture 2" descr="Simple Features for R • sf">
            <a:extLst>
              <a:ext uri="{FF2B5EF4-FFF2-40B4-BE49-F238E27FC236}">
                <a16:creationId xmlns:a16="http://schemas.microsoft.com/office/drawing/2014/main" id="{43EE3DD2-683F-E3E0-F581-D0F5D29BB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4193" y="46429"/>
            <a:ext cx="1905000" cy="1476756"/>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22">
            <a:extLst>
              <a:ext uri="{FF2B5EF4-FFF2-40B4-BE49-F238E27FC236}">
                <a16:creationId xmlns:a16="http://schemas.microsoft.com/office/drawing/2014/main" id="{E524398E-080C-DA90-8950-4DEDC86B7173}"/>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p:spPr>
        <p:txBody>
          <a:bodyPr/>
          <a:lstStyle/>
          <a:p>
            <a:endParaRPr lang="en-MY"/>
          </a:p>
        </p:txBody>
      </p:sp>
    </p:spTree>
    <p:extLst>
      <p:ext uri="{BB962C8B-B14F-4D97-AF65-F5344CB8AC3E}">
        <p14:creationId xmlns:p14="http://schemas.microsoft.com/office/powerpoint/2010/main" val="59869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03EEF7-1630-F966-8DCF-8E3A5D6CFA98}"/>
              </a:ext>
            </a:extLst>
          </p:cNvPr>
          <p:cNvPicPr>
            <a:picLocks noChangeAspect="1"/>
          </p:cNvPicPr>
          <p:nvPr/>
        </p:nvPicPr>
        <p:blipFill>
          <a:blip r:embed="rId2"/>
          <a:stretch>
            <a:fillRect/>
          </a:stretch>
        </p:blipFill>
        <p:spPr>
          <a:xfrm>
            <a:off x="1024128" y="904124"/>
            <a:ext cx="9718554" cy="4728703"/>
          </a:xfrm>
          <a:prstGeom prst="rect">
            <a:avLst/>
          </a:prstGeom>
        </p:spPr>
      </p:pic>
      <p:sp>
        <p:nvSpPr>
          <p:cNvPr id="2" name="Freeform 22">
            <a:extLst>
              <a:ext uri="{FF2B5EF4-FFF2-40B4-BE49-F238E27FC236}">
                <a16:creationId xmlns:a16="http://schemas.microsoft.com/office/drawing/2014/main" id="{E65E866C-9927-BC13-9662-33EA49D6B15A}"/>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p:spPr>
        <p:txBody>
          <a:bodyPr/>
          <a:lstStyle/>
          <a:p>
            <a:endParaRPr lang="en-MY"/>
          </a:p>
        </p:txBody>
      </p:sp>
    </p:spTree>
    <p:extLst>
      <p:ext uri="{BB962C8B-B14F-4D97-AF65-F5344CB8AC3E}">
        <p14:creationId xmlns:p14="http://schemas.microsoft.com/office/powerpoint/2010/main" val="3132418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67052-84E4-8CB2-F886-9F20B2E88C3E}"/>
              </a:ext>
            </a:extLst>
          </p:cNvPr>
          <p:cNvSpPr>
            <a:spLocks noGrp="1"/>
          </p:cNvSpPr>
          <p:nvPr>
            <p:ph type="title"/>
          </p:nvPr>
        </p:nvSpPr>
        <p:spPr>
          <a:xfrm>
            <a:off x="1484309" y="293915"/>
            <a:ext cx="10018713" cy="881743"/>
          </a:xfrm>
        </p:spPr>
        <p:txBody>
          <a:bodyPr/>
          <a:lstStyle/>
          <a:p>
            <a:r>
              <a:rPr lang="en-US" i="1" dirty="0" err="1"/>
              <a:t>tmap</a:t>
            </a:r>
            <a:r>
              <a:rPr lang="en-US" i="1" dirty="0"/>
              <a:t> </a:t>
            </a:r>
            <a:r>
              <a:rPr lang="en-US" dirty="0"/>
              <a:t>Package</a:t>
            </a:r>
            <a:endParaRPr lang="en-MY" dirty="0"/>
          </a:p>
        </p:txBody>
      </p:sp>
      <p:sp>
        <p:nvSpPr>
          <p:cNvPr id="3" name="Content Placeholder 2">
            <a:extLst>
              <a:ext uri="{FF2B5EF4-FFF2-40B4-BE49-F238E27FC236}">
                <a16:creationId xmlns:a16="http://schemas.microsoft.com/office/drawing/2014/main" id="{1CEE8B39-82FD-37C4-A531-2C4D9F7B986C}"/>
              </a:ext>
            </a:extLst>
          </p:cNvPr>
          <p:cNvSpPr>
            <a:spLocks noGrp="1"/>
          </p:cNvSpPr>
          <p:nvPr>
            <p:ph idx="1"/>
          </p:nvPr>
        </p:nvSpPr>
        <p:spPr>
          <a:xfrm>
            <a:off x="1484310" y="1402081"/>
            <a:ext cx="10018713" cy="4389120"/>
          </a:xfrm>
        </p:spPr>
        <p:txBody>
          <a:bodyPr>
            <a:normAutofit fontScale="92500" lnSpcReduction="20000"/>
          </a:bodyPr>
          <a:lstStyle/>
          <a:p>
            <a:r>
              <a:rPr lang="en-US" i="1" dirty="0" err="1"/>
              <a:t>tmap</a:t>
            </a:r>
            <a:r>
              <a:rPr lang="en-US" i="1" dirty="0"/>
              <a:t> </a:t>
            </a:r>
            <a:r>
              <a:rPr lang="en-US" dirty="0"/>
              <a:t>offers a flexible, easy to use, and layer-based approach to crafting thematic maps (</a:t>
            </a:r>
            <a:r>
              <a:rPr lang="en-MY" b="0" i="0" dirty="0" err="1">
                <a:solidFill>
                  <a:srgbClr val="000000"/>
                </a:solidFill>
                <a:effectLst/>
                <a:latin typeface="Times New Roman" panose="02020603050405020304" pitchFamily="18" charset="0"/>
              </a:rPr>
              <a:t>Martijn</a:t>
            </a:r>
            <a:r>
              <a:rPr lang="en-MY" b="0" i="0" dirty="0">
                <a:solidFill>
                  <a:srgbClr val="000000"/>
                </a:solidFill>
                <a:effectLst/>
                <a:latin typeface="Times New Roman" panose="02020603050405020304" pitchFamily="18" charset="0"/>
              </a:rPr>
              <a:t> </a:t>
            </a:r>
            <a:r>
              <a:rPr lang="en-MY" b="0" i="0" dirty="0" err="1">
                <a:solidFill>
                  <a:srgbClr val="000000"/>
                </a:solidFill>
                <a:effectLst/>
                <a:latin typeface="Times New Roman" panose="02020603050405020304" pitchFamily="18" charset="0"/>
              </a:rPr>
              <a:t>Tennekes</a:t>
            </a:r>
            <a:r>
              <a:rPr lang="en-MY" b="0" i="0" dirty="0">
                <a:solidFill>
                  <a:srgbClr val="000000"/>
                </a:solidFill>
                <a:effectLst/>
                <a:latin typeface="Times New Roman" panose="02020603050405020304" pitchFamily="18" charset="0"/>
              </a:rPr>
              <a:t> 2008a)</a:t>
            </a:r>
            <a:endParaRPr lang="en-US" dirty="0"/>
          </a:p>
          <a:p>
            <a:r>
              <a:rPr lang="en-US" dirty="0"/>
              <a:t>Provide R users with flexible way to make thematic maps, requiring a minimum amount of code</a:t>
            </a:r>
          </a:p>
          <a:p>
            <a:r>
              <a:rPr lang="en-US" dirty="0"/>
              <a:t>The </a:t>
            </a:r>
            <a:r>
              <a:rPr lang="en-US" i="1" dirty="0" err="1"/>
              <a:t>tmap</a:t>
            </a:r>
            <a:r>
              <a:rPr lang="en-US" dirty="0"/>
              <a:t> package stands on the shoulders of the following R packages. </a:t>
            </a:r>
          </a:p>
          <a:p>
            <a:pPr marL="0" indent="0">
              <a:buNone/>
            </a:pPr>
            <a:r>
              <a:rPr lang="en-US" dirty="0"/>
              <a:t>- </a:t>
            </a:r>
            <a:r>
              <a:rPr lang="en-US" i="1" dirty="0"/>
              <a:t>sf</a:t>
            </a:r>
            <a:r>
              <a:rPr lang="en-US" dirty="0"/>
              <a:t> (</a:t>
            </a:r>
            <a:r>
              <a:rPr lang="en-US" dirty="0" err="1"/>
              <a:t>Pebesma</a:t>
            </a:r>
            <a:r>
              <a:rPr lang="en-US" dirty="0"/>
              <a:t> and </a:t>
            </a:r>
            <a:r>
              <a:rPr lang="en-US" dirty="0" err="1"/>
              <a:t>Bivand</a:t>
            </a:r>
            <a:r>
              <a:rPr lang="en-US" dirty="0"/>
              <a:t> 2005)</a:t>
            </a:r>
          </a:p>
          <a:p>
            <a:pPr marL="0" indent="0">
              <a:buNone/>
            </a:pPr>
            <a:r>
              <a:rPr lang="en-US" dirty="0"/>
              <a:t>- </a:t>
            </a:r>
            <a:r>
              <a:rPr lang="en-US" i="1" dirty="0"/>
              <a:t>raster</a:t>
            </a:r>
            <a:r>
              <a:rPr lang="en-US" dirty="0"/>
              <a:t> (</a:t>
            </a:r>
            <a:r>
              <a:rPr lang="en-US" dirty="0" err="1"/>
              <a:t>Hijmans</a:t>
            </a:r>
            <a:r>
              <a:rPr lang="en-US" dirty="0"/>
              <a:t> 2017)</a:t>
            </a:r>
          </a:p>
          <a:p>
            <a:pPr marL="0" indent="0">
              <a:buNone/>
            </a:pPr>
            <a:r>
              <a:rPr lang="en-US" dirty="0"/>
              <a:t>- </a:t>
            </a:r>
            <a:r>
              <a:rPr lang="en-US" i="1" dirty="0" err="1"/>
              <a:t>rgdal</a:t>
            </a:r>
            <a:r>
              <a:rPr lang="en-US" dirty="0"/>
              <a:t> (</a:t>
            </a:r>
            <a:r>
              <a:rPr lang="en-US" dirty="0" err="1"/>
              <a:t>Bivand</a:t>
            </a:r>
            <a:r>
              <a:rPr lang="en-US" dirty="0"/>
              <a:t>, </a:t>
            </a:r>
            <a:r>
              <a:rPr lang="en-US" dirty="0" err="1"/>
              <a:t>Keitt</a:t>
            </a:r>
            <a:r>
              <a:rPr lang="en-US" dirty="0"/>
              <a:t>, and </a:t>
            </a:r>
            <a:r>
              <a:rPr lang="en-US" dirty="0" err="1"/>
              <a:t>Rowlingson</a:t>
            </a:r>
            <a:r>
              <a:rPr lang="en-US" dirty="0"/>
              <a:t> 2017) </a:t>
            </a:r>
          </a:p>
          <a:p>
            <a:pPr marL="0" indent="0">
              <a:buNone/>
            </a:pPr>
            <a:r>
              <a:rPr lang="en-US" dirty="0"/>
              <a:t>- </a:t>
            </a:r>
            <a:r>
              <a:rPr lang="en-US" i="1" dirty="0" err="1"/>
              <a:t>rgeos</a:t>
            </a:r>
            <a:r>
              <a:rPr lang="en-US" dirty="0"/>
              <a:t> (</a:t>
            </a:r>
            <a:r>
              <a:rPr lang="en-US" dirty="0" err="1"/>
              <a:t>Bivand</a:t>
            </a:r>
            <a:r>
              <a:rPr lang="en-US" dirty="0"/>
              <a:t> and </a:t>
            </a:r>
            <a:r>
              <a:rPr lang="en-US" dirty="0" err="1"/>
              <a:t>Rundel</a:t>
            </a:r>
            <a:r>
              <a:rPr lang="en-US" dirty="0"/>
              <a:t> 2017</a:t>
            </a:r>
          </a:p>
          <a:p>
            <a:pPr marL="0" indent="0">
              <a:buNone/>
            </a:pPr>
            <a:r>
              <a:rPr lang="en-US" dirty="0"/>
              <a:t>- </a:t>
            </a:r>
            <a:r>
              <a:rPr lang="en-US" i="1" dirty="0" err="1"/>
              <a:t>RColorBrewer</a:t>
            </a:r>
            <a:r>
              <a:rPr lang="en-US" dirty="0"/>
              <a:t> (Neuwirth 2014): (R Core Team 2017)</a:t>
            </a:r>
          </a:p>
          <a:p>
            <a:pPr marL="0" indent="0">
              <a:buNone/>
            </a:pPr>
            <a:r>
              <a:rPr lang="en-US" dirty="0"/>
              <a:t>- </a:t>
            </a:r>
            <a:r>
              <a:rPr lang="en-MY" i="1" dirty="0"/>
              <a:t>leaflet </a:t>
            </a:r>
            <a:r>
              <a:rPr lang="en-MY" dirty="0"/>
              <a:t>(Cheng, </a:t>
            </a:r>
            <a:r>
              <a:rPr lang="en-MY" dirty="0" err="1"/>
              <a:t>Karambelkar</a:t>
            </a:r>
            <a:r>
              <a:rPr lang="en-MY" dirty="0"/>
              <a:t>, and Xie 2017)</a:t>
            </a:r>
          </a:p>
        </p:txBody>
      </p:sp>
      <p:pic>
        <p:nvPicPr>
          <p:cNvPr id="3074" name="Picture 2" descr="tmap | Rzine">
            <a:extLst>
              <a:ext uri="{FF2B5EF4-FFF2-40B4-BE49-F238E27FC236}">
                <a16:creationId xmlns:a16="http://schemas.microsoft.com/office/drawing/2014/main" id="{8D57AC70-466E-35D2-3748-F7F43B5EF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1347" y="3277684"/>
            <a:ext cx="2513355" cy="29077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14D727-B405-A11B-3E4E-2BAB99AA5DE1}"/>
              </a:ext>
            </a:extLst>
          </p:cNvPr>
          <p:cNvSpPr txBox="1"/>
          <p:nvPr/>
        </p:nvSpPr>
        <p:spPr>
          <a:xfrm>
            <a:off x="2462784" y="6388608"/>
            <a:ext cx="9363123" cy="369332"/>
          </a:xfrm>
          <a:prstGeom prst="rect">
            <a:avLst/>
          </a:prstGeom>
          <a:noFill/>
        </p:spPr>
        <p:txBody>
          <a:bodyPr wrap="square">
            <a:spAutoFit/>
          </a:bodyPr>
          <a:lstStyle/>
          <a:p>
            <a:pPr algn="l"/>
            <a:r>
              <a:rPr lang="en-MY" b="0" i="0" dirty="0" err="1">
                <a:effectLst/>
                <a:latin typeface="Lato" panose="020F0502020204030203" pitchFamily="34" charset="0"/>
              </a:rPr>
              <a:t>Tennekes</a:t>
            </a:r>
            <a:r>
              <a:rPr lang="en-MY" b="0" i="0" dirty="0">
                <a:effectLst/>
                <a:latin typeface="Lato" panose="020F0502020204030203" pitchFamily="34" charset="0"/>
              </a:rPr>
              <a:t>, M., 2018, </a:t>
            </a:r>
            <a:r>
              <a:rPr lang="en-MY" b="0" i="0" dirty="0" err="1">
                <a:effectLst/>
                <a:latin typeface="Lato" panose="020F0502020204030203" pitchFamily="34" charset="0"/>
              </a:rPr>
              <a:t>tmap</a:t>
            </a:r>
            <a:r>
              <a:rPr lang="en-MY" b="0" i="0" dirty="0">
                <a:effectLst/>
                <a:latin typeface="Lato" panose="020F0502020204030203" pitchFamily="34" charset="0"/>
              </a:rPr>
              <a:t>: Thematic Maps in R, Journal of Statistical Software, 84(6), 1-39, </a:t>
            </a:r>
          </a:p>
        </p:txBody>
      </p:sp>
      <p:sp>
        <p:nvSpPr>
          <p:cNvPr id="5" name="Freeform 22">
            <a:extLst>
              <a:ext uri="{FF2B5EF4-FFF2-40B4-BE49-F238E27FC236}">
                <a16:creationId xmlns:a16="http://schemas.microsoft.com/office/drawing/2014/main" id="{C90F9E08-443D-E0C7-68B4-9AA36196F101}"/>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p:spPr>
        <p:txBody>
          <a:bodyPr/>
          <a:lstStyle/>
          <a:p>
            <a:endParaRPr lang="en-MY"/>
          </a:p>
        </p:txBody>
      </p:sp>
    </p:spTree>
    <p:extLst>
      <p:ext uri="{BB962C8B-B14F-4D97-AF65-F5344CB8AC3E}">
        <p14:creationId xmlns:p14="http://schemas.microsoft.com/office/powerpoint/2010/main" val="2755404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C13D-874C-3A3A-52F7-41F33F945BB7}"/>
              </a:ext>
            </a:extLst>
          </p:cNvPr>
          <p:cNvSpPr>
            <a:spLocks noGrp="1"/>
          </p:cNvSpPr>
          <p:nvPr>
            <p:ph type="title"/>
          </p:nvPr>
        </p:nvSpPr>
        <p:spPr>
          <a:xfrm>
            <a:off x="1484311" y="685801"/>
            <a:ext cx="4733609" cy="826008"/>
          </a:xfrm>
        </p:spPr>
        <p:txBody>
          <a:bodyPr/>
          <a:lstStyle/>
          <a:p>
            <a:r>
              <a:rPr lang="en-US" dirty="0"/>
              <a:t>HISTORY</a:t>
            </a:r>
            <a:endParaRPr lang="en-MY" dirty="0"/>
          </a:p>
        </p:txBody>
      </p:sp>
      <p:pic>
        <p:nvPicPr>
          <p:cNvPr id="5" name="Picture 4">
            <a:extLst>
              <a:ext uri="{FF2B5EF4-FFF2-40B4-BE49-F238E27FC236}">
                <a16:creationId xmlns:a16="http://schemas.microsoft.com/office/drawing/2014/main" id="{9B1BA13F-B3A4-3CD7-F9CD-D28C305CE702}"/>
              </a:ext>
            </a:extLst>
          </p:cNvPr>
          <p:cNvPicPr>
            <a:picLocks noChangeAspect="1"/>
          </p:cNvPicPr>
          <p:nvPr/>
        </p:nvPicPr>
        <p:blipFill>
          <a:blip r:embed="rId2"/>
          <a:stretch>
            <a:fillRect/>
          </a:stretch>
        </p:blipFill>
        <p:spPr>
          <a:xfrm>
            <a:off x="1484311" y="2194432"/>
            <a:ext cx="7314677" cy="38649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2" descr="tmap | Rzine">
            <a:extLst>
              <a:ext uri="{FF2B5EF4-FFF2-40B4-BE49-F238E27FC236}">
                <a16:creationId xmlns:a16="http://schemas.microsoft.com/office/drawing/2014/main" id="{746D15B6-5216-82FF-2E6B-A0E9389AD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1775" y="2517058"/>
            <a:ext cx="2513355" cy="2907792"/>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22">
            <a:extLst>
              <a:ext uri="{FF2B5EF4-FFF2-40B4-BE49-F238E27FC236}">
                <a16:creationId xmlns:a16="http://schemas.microsoft.com/office/drawing/2014/main" id="{7BD200C5-8051-9FB1-B7D0-C662168AFEA9}"/>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p:spPr>
        <p:txBody>
          <a:bodyPr/>
          <a:lstStyle/>
          <a:p>
            <a:endParaRPr lang="en-MY"/>
          </a:p>
        </p:txBody>
      </p:sp>
    </p:spTree>
    <p:extLst>
      <p:ext uri="{BB962C8B-B14F-4D97-AF65-F5344CB8AC3E}">
        <p14:creationId xmlns:p14="http://schemas.microsoft.com/office/powerpoint/2010/main" val="760413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DC8C-BE94-CAB6-7529-5DD743922B20}"/>
              </a:ext>
            </a:extLst>
          </p:cNvPr>
          <p:cNvSpPr>
            <a:spLocks noGrp="1"/>
          </p:cNvSpPr>
          <p:nvPr>
            <p:ph type="title"/>
          </p:nvPr>
        </p:nvSpPr>
        <p:spPr>
          <a:xfrm>
            <a:off x="960055" y="417577"/>
            <a:ext cx="8025449" cy="850392"/>
          </a:xfrm>
        </p:spPr>
        <p:txBody>
          <a:bodyPr/>
          <a:lstStyle/>
          <a:p>
            <a:r>
              <a:rPr lang="en-US" dirty="0"/>
              <a:t>Plotting and Interactive Viewing</a:t>
            </a:r>
            <a:endParaRPr lang="en-MY" dirty="0"/>
          </a:p>
        </p:txBody>
      </p:sp>
      <p:sp>
        <p:nvSpPr>
          <p:cNvPr id="3" name="Content Placeholder 2">
            <a:extLst>
              <a:ext uri="{FF2B5EF4-FFF2-40B4-BE49-F238E27FC236}">
                <a16:creationId xmlns:a16="http://schemas.microsoft.com/office/drawing/2014/main" id="{C93705C7-A673-4F2A-4A5B-0EC1E931A91E}"/>
              </a:ext>
            </a:extLst>
          </p:cNvPr>
          <p:cNvSpPr>
            <a:spLocks noGrp="1"/>
          </p:cNvSpPr>
          <p:nvPr>
            <p:ph idx="1"/>
          </p:nvPr>
        </p:nvSpPr>
        <p:spPr>
          <a:xfrm>
            <a:off x="1065378" y="1698571"/>
            <a:ext cx="8349965" cy="3163201"/>
          </a:xfrm>
        </p:spPr>
        <p:txBody>
          <a:bodyPr>
            <a:normAutofit fontScale="92500" lnSpcReduction="10000"/>
          </a:bodyPr>
          <a:lstStyle/>
          <a:p>
            <a:r>
              <a:rPr lang="en-US" dirty="0"/>
              <a:t>The </a:t>
            </a:r>
            <a:r>
              <a:rPr lang="en-US" i="1" dirty="0" err="1"/>
              <a:t>tmap</a:t>
            </a:r>
            <a:r>
              <a:rPr lang="en-US" dirty="0"/>
              <a:t> package contains two drawing modes: plot and view</a:t>
            </a:r>
          </a:p>
          <a:p>
            <a:pPr marL="0" indent="0">
              <a:buNone/>
            </a:pPr>
            <a:r>
              <a:rPr lang="en-US" dirty="0"/>
              <a:t>- The output of the "plot" mode can be saved with the function </a:t>
            </a:r>
            <a:r>
              <a:rPr lang="en-US" dirty="0" err="1"/>
              <a:t>save_tmap</a:t>
            </a:r>
            <a:r>
              <a:rPr lang="en-US" dirty="0"/>
              <a:t> to static formats, such as JPG, PNG, SVG, and PDF</a:t>
            </a:r>
          </a:p>
          <a:p>
            <a:pPr marL="0" indent="0">
              <a:buNone/>
            </a:pPr>
            <a:r>
              <a:rPr lang="en-US" dirty="0"/>
              <a:t>- In the interactive viewing mode, Within RStudio, these are shown in its viewer pane, and otherwise, in a web browser. Users are able to zoom, pan, and click on the spatial units.</a:t>
            </a:r>
            <a:endParaRPr lang="en-MY" dirty="0"/>
          </a:p>
        </p:txBody>
      </p:sp>
      <p:pic>
        <p:nvPicPr>
          <p:cNvPr id="4" name="Picture 2" descr="tmap | Rzine">
            <a:extLst>
              <a:ext uri="{FF2B5EF4-FFF2-40B4-BE49-F238E27FC236}">
                <a16:creationId xmlns:a16="http://schemas.microsoft.com/office/drawing/2014/main" id="{AFC22D11-0475-88D3-B2EE-227D3254F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2045" y="4181234"/>
            <a:ext cx="2293303" cy="2347614"/>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22">
            <a:extLst>
              <a:ext uri="{FF2B5EF4-FFF2-40B4-BE49-F238E27FC236}">
                <a16:creationId xmlns:a16="http://schemas.microsoft.com/office/drawing/2014/main" id="{31BFD7D3-B7B7-066E-4376-C76493C117AF}"/>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p:spPr>
        <p:txBody>
          <a:bodyPr/>
          <a:lstStyle/>
          <a:p>
            <a:endParaRPr lang="en-MY"/>
          </a:p>
        </p:txBody>
      </p:sp>
    </p:spTree>
    <p:extLst>
      <p:ext uri="{BB962C8B-B14F-4D97-AF65-F5344CB8AC3E}">
        <p14:creationId xmlns:p14="http://schemas.microsoft.com/office/powerpoint/2010/main" val="3744914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6AF2-F138-60BA-EFEB-61BFDEEE6A00}"/>
              </a:ext>
            </a:extLst>
          </p:cNvPr>
          <p:cNvSpPr>
            <a:spLocks noGrp="1"/>
          </p:cNvSpPr>
          <p:nvPr>
            <p:ph type="title"/>
          </p:nvPr>
        </p:nvSpPr>
        <p:spPr>
          <a:xfrm>
            <a:off x="1472119" y="198121"/>
            <a:ext cx="10018713" cy="813816"/>
          </a:xfrm>
        </p:spPr>
        <p:txBody>
          <a:bodyPr/>
          <a:lstStyle/>
          <a:p>
            <a:r>
              <a:rPr lang="en-US" dirty="0"/>
              <a:t>Aesthetics in </a:t>
            </a:r>
            <a:r>
              <a:rPr lang="en-US" i="1" dirty="0" err="1"/>
              <a:t>tmap</a:t>
            </a:r>
            <a:r>
              <a:rPr lang="en-US" dirty="0"/>
              <a:t> package</a:t>
            </a:r>
            <a:endParaRPr lang="en-MY" dirty="0"/>
          </a:p>
        </p:txBody>
      </p:sp>
      <p:pic>
        <p:nvPicPr>
          <p:cNvPr id="5" name="Content Placeholder 4">
            <a:extLst>
              <a:ext uri="{FF2B5EF4-FFF2-40B4-BE49-F238E27FC236}">
                <a16:creationId xmlns:a16="http://schemas.microsoft.com/office/drawing/2014/main" id="{0ACA81D4-D0D5-C794-C7D2-6C24C944388B}"/>
              </a:ext>
            </a:extLst>
          </p:cNvPr>
          <p:cNvPicPr>
            <a:picLocks noGrp="1" noChangeAspect="1"/>
          </p:cNvPicPr>
          <p:nvPr>
            <p:ph idx="1"/>
          </p:nvPr>
        </p:nvPicPr>
        <p:blipFill>
          <a:blip r:embed="rId3"/>
          <a:stretch>
            <a:fillRect/>
          </a:stretch>
        </p:blipFill>
        <p:spPr>
          <a:xfrm>
            <a:off x="2438400" y="1197864"/>
            <a:ext cx="7729728" cy="5105400"/>
          </a:xfrm>
        </p:spPr>
      </p:pic>
      <p:sp>
        <p:nvSpPr>
          <p:cNvPr id="3" name="Freeform 22">
            <a:extLst>
              <a:ext uri="{FF2B5EF4-FFF2-40B4-BE49-F238E27FC236}">
                <a16:creationId xmlns:a16="http://schemas.microsoft.com/office/drawing/2014/main" id="{B82252A9-6A64-B3FE-57F7-573374E9B0C7}"/>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p:spPr>
        <p:txBody>
          <a:bodyPr/>
          <a:lstStyle/>
          <a:p>
            <a:endParaRPr lang="en-MY"/>
          </a:p>
        </p:txBody>
      </p:sp>
    </p:spTree>
    <p:extLst>
      <p:ext uri="{BB962C8B-B14F-4D97-AF65-F5344CB8AC3E}">
        <p14:creationId xmlns:p14="http://schemas.microsoft.com/office/powerpoint/2010/main" val="1925212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4EEBB-ADE5-D1C4-F49D-D4A662A6C47E}"/>
              </a:ext>
            </a:extLst>
          </p:cNvPr>
          <p:cNvSpPr>
            <a:spLocks noGrp="1"/>
          </p:cNvSpPr>
          <p:nvPr>
            <p:ph type="title"/>
          </p:nvPr>
        </p:nvSpPr>
        <p:spPr>
          <a:xfrm>
            <a:off x="1484311" y="685801"/>
            <a:ext cx="10018713" cy="838200"/>
          </a:xfrm>
        </p:spPr>
        <p:txBody>
          <a:bodyPr/>
          <a:lstStyle/>
          <a:p>
            <a:r>
              <a:rPr lang="en-US" dirty="0"/>
              <a:t>Faceting the map into variables</a:t>
            </a:r>
            <a:endParaRPr lang="en-MY" dirty="0"/>
          </a:p>
        </p:txBody>
      </p:sp>
      <p:pic>
        <p:nvPicPr>
          <p:cNvPr id="5" name="Content Placeholder 4">
            <a:extLst>
              <a:ext uri="{FF2B5EF4-FFF2-40B4-BE49-F238E27FC236}">
                <a16:creationId xmlns:a16="http://schemas.microsoft.com/office/drawing/2014/main" id="{9AFB8580-4C1C-F0E9-6802-5E78906BB488}"/>
              </a:ext>
            </a:extLst>
          </p:cNvPr>
          <p:cNvPicPr>
            <a:picLocks noGrp="1" noChangeAspect="1"/>
          </p:cNvPicPr>
          <p:nvPr>
            <p:ph idx="1"/>
          </p:nvPr>
        </p:nvPicPr>
        <p:blipFill>
          <a:blip r:embed="rId3"/>
          <a:stretch>
            <a:fillRect/>
          </a:stretch>
        </p:blipFill>
        <p:spPr>
          <a:xfrm>
            <a:off x="3011635" y="1690046"/>
            <a:ext cx="6729562" cy="2613730"/>
          </a:xfrm>
        </p:spPr>
      </p:pic>
      <p:sp>
        <p:nvSpPr>
          <p:cNvPr id="3" name="Freeform 22">
            <a:extLst>
              <a:ext uri="{FF2B5EF4-FFF2-40B4-BE49-F238E27FC236}">
                <a16:creationId xmlns:a16="http://schemas.microsoft.com/office/drawing/2014/main" id="{BA7C860F-D5F2-E56A-735D-0DBB9E016A2B}"/>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p:spPr>
        <p:txBody>
          <a:bodyPr/>
          <a:lstStyle/>
          <a:p>
            <a:endParaRPr lang="en-MY"/>
          </a:p>
        </p:txBody>
      </p:sp>
    </p:spTree>
    <p:extLst>
      <p:ext uri="{BB962C8B-B14F-4D97-AF65-F5344CB8AC3E}">
        <p14:creationId xmlns:p14="http://schemas.microsoft.com/office/powerpoint/2010/main" val="544197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2D341-4F88-E636-9CC8-F046F7951BCC}"/>
              </a:ext>
            </a:extLst>
          </p:cNvPr>
          <p:cNvSpPr>
            <a:spLocks noGrp="1"/>
          </p:cNvSpPr>
          <p:nvPr>
            <p:ph type="title"/>
          </p:nvPr>
        </p:nvSpPr>
        <p:spPr>
          <a:xfrm>
            <a:off x="1484311" y="685801"/>
            <a:ext cx="3823185" cy="1143000"/>
          </a:xfrm>
        </p:spPr>
        <p:txBody>
          <a:bodyPr/>
          <a:lstStyle/>
          <a:p>
            <a:r>
              <a:rPr lang="en-US" dirty="0"/>
              <a:t>Attributes</a:t>
            </a:r>
            <a:endParaRPr lang="en-MY" dirty="0"/>
          </a:p>
        </p:txBody>
      </p:sp>
      <p:pic>
        <p:nvPicPr>
          <p:cNvPr id="5" name="Picture 4">
            <a:extLst>
              <a:ext uri="{FF2B5EF4-FFF2-40B4-BE49-F238E27FC236}">
                <a16:creationId xmlns:a16="http://schemas.microsoft.com/office/drawing/2014/main" id="{2234A30C-C7A5-BB60-FED6-C71E5FED8487}"/>
              </a:ext>
            </a:extLst>
          </p:cNvPr>
          <p:cNvPicPr>
            <a:picLocks noChangeAspect="1"/>
          </p:cNvPicPr>
          <p:nvPr/>
        </p:nvPicPr>
        <p:blipFill>
          <a:blip r:embed="rId2"/>
          <a:stretch>
            <a:fillRect/>
          </a:stretch>
        </p:blipFill>
        <p:spPr>
          <a:xfrm>
            <a:off x="1484311" y="1828802"/>
            <a:ext cx="8912019" cy="36973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E65799F9-6C77-1678-AAF8-6DB4BA961E2B}"/>
              </a:ext>
            </a:extLst>
          </p:cNvPr>
          <p:cNvSpPr txBox="1"/>
          <p:nvPr/>
        </p:nvSpPr>
        <p:spPr>
          <a:xfrm>
            <a:off x="2462784" y="6388608"/>
            <a:ext cx="9363123" cy="369332"/>
          </a:xfrm>
          <a:prstGeom prst="rect">
            <a:avLst/>
          </a:prstGeom>
          <a:noFill/>
        </p:spPr>
        <p:txBody>
          <a:bodyPr wrap="square">
            <a:spAutoFit/>
          </a:bodyPr>
          <a:lstStyle/>
          <a:p>
            <a:pPr algn="l"/>
            <a:r>
              <a:rPr lang="en-MY" b="0" i="0" dirty="0" err="1">
                <a:effectLst/>
                <a:latin typeface="Lato" panose="020F0502020204030203" pitchFamily="34" charset="0"/>
              </a:rPr>
              <a:t>Tennekes</a:t>
            </a:r>
            <a:r>
              <a:rPr lang="en-MY" b="0" i="0" dirty="0">
                <a:effectLst/>
                <a:latin typeface="Lato" panose="020F0502020204030203" pitchFamily="34" charset="0"/>
              </a:rPr>
              <a:t>, M., 2018, </a:t>
            </a:r>
            <a:r>
              <a:rPr lang="en-MY" b="0" i="0" dirty="0" err="1">
                <a:effectLst/>
                <a:latin typeface="Lato" panose="020F0502020204030203" pitchFamily="34" charset="0"/>
              </a:rPr>
              <a:t>tmap</a:t>
            </a:r>
            <a:r>
              <a:rPr lang="en-MY" b="0" i="0" dirty="0">
                <a:effectLst/>
                <a:latin typeface="Lato" panose="020F0502020204030203" pitchFamily="34" charset="0"/>
              </a:rPr>
              <a:t>: Thematic Maps in R, Journal of Statistical Software, 84(6), 1-39, </a:t>
            </a:r>
          </a:p>
        </p:txBody>
      </p:sp>
      <p:sp>
        <p:nvSpPr>
          <p:cNvPr id="3" name="Freeform 22">
            <a:extLst>
              <a:ext uri="{FF2B5EF4-FFF2-40B4-BE49-F238E27FC236}">
                <a16:creationId xmlns:a16="http://schemas.microsoft.com/office/drawing/2014/main" id="{BF9AA08D-E4BC-F996-39CF-5E1EB89E0A91}"/>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p:spPr>
        <p:txBody>
          <a:bodyPr/>
          <a:lstStyle/>
          <a:p>
            <a:endParaRPr lang="en-MY"/>
          </a:p>
        </p:txBody>
      </p:sp>
    </p:spTree>
    <p:extLst>
      <p:ext uri="{BB962C8B-B14F-4D97-AF65-F5344CB8AC3E}">
        <p14:creationId xmlns:p14="http://schemas.microsoft.com/office/powerpoint/2010/main" val="2462464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4A606-9834-F13C-42A9-E41D60B0099B}"/>
              </a:ext>
            </a:extLst>
          </p:cNvPr>
          <p:cNvSpPr>
            <a:spLocks noGrp="1"/>
          </p:cNvSpPr>
          <p:nvPr>
            <p:ph type="title"/>
          </p:nvPr>
        </p:nvSpPr>
        <p:spPr>
          <a:xfrm>
            <a:off x="1484311" y="685801"/>
            <a:ext cx="10018713" cy="1179576"/>
          </a:xfrm>
        </p:spPr>
        <p:txBody>
          <a:bodyPr/>
          <a:lstStyle/>
          <a:p>
            <a:r>
              <a:rPr lang="en-US" dirty="0"/>
              <a:t>Grid Layout</a:t>
            </a:r>
            <a:endParaRPr lang="en-MY" dirty="0"/>
          </a:p>
        </p:txBody>
      </p:sp>
      <p:sp>
        <p:nvSpPr>
          <p:cNvPr id="3" name="Content Placeholder 2">
            <a:extLst>
              <a:ext uri="{FF2B5EF4-FFF2-40B4-BE49-F238E27FC236}">
                <a16:creationId xmlns:a16="http://schemas.microsoft.com/office/drawing/2014/main" id="{B6D3CBDD-DF2C-A8FA-76A0-F3E10C876556}"/>
              </a:ext>
            </a:extLst>
          </p:cNvPr>
          <p:cNvSpPr>
            <a:spLocks noGrp="1"/>
          </p:cNvSpPr>
          <p:nvPr>
            <p:ph idx="1"/>
          </p:nvPr>
        </p:nvSpPr>
        <p:spPr>
          <a:xfrm>
            <a:off x="1554751" y="1975105"/>
            <a:ext cx="3977706" cy="2292096"/>
          </a:xfrm>
        </p:spPr>
        <p:txBody>
          <a:bodyPr>
            <a:normAutofit/>
          </a:bodyPr>
          <a:lstStyle/>
          <a:p>
            <a:r>
              <a:rPr lang="en-US" dirty="0"/>
              <a:t>Using </a:t>
            </a:r>
            <a:r>
              <a:rPr lang="en-US" dirty="0" err="1"/>
              <a:t>tmap_arrange</a:t>
            </a:r>
            <a:r>
              <a:rPr lang="en-US" dirty="0"/>
              <a:t> function</a:t>
            </a:r>
          </a:p>
          <a:p>
            <a:r>
              <a:rPr lang="en-US" dirty="0" err="1"/>
              <a:t>Eg</a:t>
            </a:r>
            <a:r>
              <a:rPr lang="en-US" dirty="0"/>
              <a:t> : </a:t>
            </a:r>
          </a:p>
          <a:p>
            <a:pPr marL="0" indent="0">
              <a:buNone/>
            </a:pPr>
            <a:endParaRPr lang="en-US" dirty="0"/>
          </a:p>
          <a:p>
            <a:pPr marL="0" indent="0">
              <a:buNone/>
            </a:pPr>
            <a:endParaRPr lang="en-MY" dirty="0"/>
          </a:p>
        </p:txBody>
      </p:sp>
      <p:pic>
        <p:nvPicPr>
          <p:cNvPr id="5" name="Picture 4">
            <a:extLst>
              <a:ext uri="{FF2B5EF4-FFF2-40B4-BE49-F238E27FC236}">
                <a16:creationId xmlns:a16="http://schemas.microsoft.com/office/drawing/2014/main" id="{6245B49C-2D87-AB66-E4FC-447C990E270A}"/>
              </a:ext>
            </a:extLst>
          </p:cNvPr>
          <p:cNvPicPr>
            <a:picLocks noChangeAspect="1"/>
          </p:cNvPicPr>
          <p:nvPr/>
        </p:nvPicPr>
        <p:blipFill>
          <a:blip r:embed="rId3"/>
          <a:stretch>
            <a:fillRect/>
          </a:stretch>
        </p:blipFill>
        <p:spPr>
          <a:xfrm>
            <a:off x="5864098" y="1975105"/>
            <a:ext cx="5852667" cy="3425951"/>
          </a:xfrm>
          <a:prstGeom prst="rect">
            <a:avLst/>
          </a:prstGeom>
        </p:spPr>
      </p:pic>
      <p:pic>
        <p:nvPicPr>
          <p:cNvPr id="7" name="Picture 6">
            <a:extLst>
              <a:ext uri="{FF2B5EF4-FFF2-40B4-BE49-F238E27FC236}">
                <a16:creationId xmlns:a16="http://schemas.microsoft.com/office/drawing/2014/main" id="{0A2F403D-25C8-23FD-846F-ACFD5B281CC9}"/>
              </a:ext>
            </a:extLst>
          </p:cNvPr>
          <p:cNvPicPr>
            <a:picLocks noChangeAspect="1"/>
          </p:cNvPicPr>
          <p:nvPr/>
        </p:nvPicPr>
        <p:blipFill>
          <a:blip r:embed="rId4"/>
          <a:stretch>
            <a:fillRect/>
          </a:stretch>
        </p:blipFill>
        <p:spPr>
          <a:xfrm>
            <a:off x="1714506" y="3273659"/>
            <a:ext cx="3817951" cy="1286149"/>
          </a:xfrm>
          <a:prstGeom prst="rect">
            <a:avLst/>
          </a:prstGeom>
        </p:spPr>
      </p:pic>
      <p:sp>
        <p:nvSpPr>
          <p:cNvPr id="4" name="TextBox 3">
            <a:extLst>
              <a:ext uri="{FF2B5EF4-FFF2-40B4-BE49-F238E27FC236}">
                <a16:creationId xmlns:a16="http://schemas.microsoft.com/office/drawing/2014/main" id="{ABDFA0D4-B124-A69E-48F4-4E821E1A7A61}"/>
              </a:ext>
            </a:extLst>
          </p:cNvPr>
          <p:cNvSpPr txBox="1"/>
          <p:nvPr/>
        </p:nvSpPr>
        <p:spPr>
          <a:xfrm>
            <a:off x="2329004" y="6330278"/>
            <a:ext cx="9363123" cy="369332"/>
          </a:xfrm>
          <a:prstGeom prst="rect">
            <a:avLst/>
          </a:prstGeom>
          <a:noFill/>
        </p:spPr>
        <p:txBody>
          <a:bodyPr wrap="square">
            <a:spAutoFit/>
          </a:bodyPr>
          <a:lstStyle/>
          <a:p>
            <a:pPr algn="l"/>
            <a:r>
              <a:rPr lang="en-MY" b="0" i="0" dirty="0" err="1">
                <a:effectLst/>
                <a:latin typeface="Lato" panose="020F0502020204030203" pitchFamily="34" charset="0"/>
              </a:rPr>
              <a:t>Tennekes</a:t>
            </a:r>
            <a:r>
              <a:rPr lang="en-MY" b="0" i="0" dirty="0">
                <a:effectLst/>
                <a:latin typeface="Lato" panose="020F0502020204030203" pitchFamily="34" charset="0"/>
              </a:rPr>
              <a:t>, M., 2018, </a:t>
            </a:r>
            <a:r>
              <a:rPr lang="en-MY" b="0" i="0" dirty="0" err="1">
                <a:effectLst/>
                <a:latin typeface="Lato" panose="020F0502020204030203" pitchFamily="34" charset="0"/>
              </a:rPr>
              <a:t>tmap</a:t>
            </a:r>
            <a:r>
              <a:rPr lang="en-MY" b="0" i="0" dirty="0">
                <a:effectLst/>
                <a:latin typeface="Lato" panose="020F0502020204030203" pitchFamily="34" charset="0"/>
              </a:rPr>
              <a:t>: Thematic Maps in R, Journal of Statistical Software, 84(6), 1-39, </a:t>
            </a:r>
          </a:p>
        </p:txBody>
      </p:sp>
      <p:sp>
        <p:nvSpPr>
          <p:cNvPr id="6" name="Freeform 22">
            <a:extLst>
              <a:ext uri="{FF2B5EF4-FFF2-40B4-BE49-F238E27FC236}">
                <a16:creationId xmlns:a16="http://schemas.microsoft.com/office/drawing/2014/main" id="{99D8B37F-4A49-6B97-7B54-B27100B2BC41}"/>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5"/>
            <a:stretch>
              <a:fillRect t="-18099" b="-18099"/>
            </a:stretch>
          </a:blipFill>
        </p:spPr>
        <p:txBody>
          <a:bodyPr/>
          <a:lstStyle/>
          <a:p>
            <a:endParaRPr lang="en-MY"/>
          </a:p>
        </p:txBody>
      </p:sp>
    </p:spTree>
    <p:extLst>
      <p:ext uri="{BB962C8B-B14F-4D97-AF65-F5344CB8AC3E}">
        <p14:creationId xmlns:p14="http://schemas.microsoft.com/office/powerpoint/2010/main" val="694200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3B622FE-C720-95A3-61A0-F4085C2306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03948" y="341376"/>
            <a:ext cx="3124200" cy="2791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B79968E2-2D83-D440-F64B-6C0F60D71F72}"/>
              </a:ext>
            </a:extLst>
          </p:cNvPr>
          <p:cNvPicPr>
            <a:picLocks noChangeAspect="1"/>
          </p:cNvPicPr>
          <p:nvPr/>
        </p:nvPicPr>
        <p:blipFill>
          <a:blip r:embed="rId3"/>
          <a:stretch>
            <a:fillRect/>
          </a:stretch>
        </p:blipFill>
        <p:spPr>
          <a:xfrm>
            <a:off x="1791024" y="341376"/>
            <a:ext cx="2794368" cy="2791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a:extLst>
              <a:ext uri="{FF2B5EF4-FFF2-40B4-BE49-F238E27FC236}">
                <a16:creationId xmlns:a16="http://schemas.microsoft.com/office/drawing/2014/main" id="{53B168DC-D9F0-A575-9984-7A9D8133F7F8}"/>
              </a:ext>
            </a:extLst>
          </p:cNvPr>
          <p:cNvSpPr/>
          <p:nvPr/>
        </p:nvSpPr>
        <p:spPr>
          <a:xfrm>
            <a:off x="707136" y="3429000"/>
            <a:ext cx="4962144" cy="31912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MBBS (Manipal University)</a:t>
            </a:r>
            <a:br>
              <a:rPr lang="en-US" b="1" dirty="0">
                <a:solidFill>
                  <a:schemeClr val="tx1"/>
                </a:solidFill>
              </a:rPr>
            </a:br>
            <a:r>
              <a:rPr lang="en-US" b="1" dirty="0">
                <a:solidFill>
                  <a:schemeClr val="tx1"/>
                </a:solidFill>
              </a:rPr>
              <a:t>MPH (USM)</a:t>
            </a:r>
          </a:p>
          <a:p>
            <a:pPr algn="ctr"/>
            <a:r>
              <a:rPr lang="en-US" b="1" dirty="0">
                <a:solidFill>
                  <a:schemeClr val="tx1"/>
                </a:solidFill>
              </a:rPr>
              <a:t>Candidate of DrPH at USM</a:t>
            </a:r>
          </a:p>
          <a:p>
            <a:pPr algn="ctr"/>
            <a:endParaRPr lang="en-US" b="1" dirty="0">
              <a:solidFill>
                <a:schemeClr val="tx1"/>
              </a:solidFill>
            </a:endParaRPr>
          </a:p>
          <a:p>
            <a:pPr algn="ctr"/>
            <a:r>
              <a:rPr lang="en-US" b="1" dirty="0">
                <a:solidFill>
                  <a:schemeClr val="tx1"/>
                </a:solidFill>
              </a:rPr>
              <a:t>Experiences :</a:t>
            </a:r>
          </a:p>
          <a:p>
            <a:pPr algn="ctr"/>
            <a:r>
              <a:rPr lang="en-US" b="1" dirty="0">
                <a:solidFill>
                  <a:schemeClr val="tx1"/>
                </a:solidFill>
              </a:rPr>
              <a:t>Spatial analysis using various software including R for communicable diseases prevention and research project</a:t>
            </a:r>
          </a:p>
          <a:p>
            <a:pPr algn="ctr"/>
            <a:endParaRPr lang="en-MY" dirty="0">
              <a:solidFill>
                <a:schemeClr val="tx1"/>
              </a:solidFill>
            </a:endParaRPr>
          </a:p>
        </p:txBody>
      </p:sp>
      <p:sp>
        <p:nvSpPr>
          <p:cNvPr id="2" name="Rectangle 1">
            <a:extLst>
              <a:ext uri="{FF2B5EF4-FFF2-40B4-BE49-F238E27FC236}">
                <a16:creationId xmlns:a16="http://schemas.microsoft.com/office/drawing/2014/main" id="{CB79F2E2-F949-D5CA-DFD4-B6A28A1CC562}"/>
              </a:ext>
            </a:extLst>
          </p:cNvPr>
          <p:cNvSpPr/>
          <p:nvPr/>
        </p:nvSpPr>
        <p:spPr>
          <a:xfrm>
            <a:off x="6284976" y="3429000"/>
            <a:ext cx="4962144" cy="31912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Malaysia Disease Modelling Expert Group</a:t>
            </a:r>
          </a:p>
          <a:p>
            <a:pPr algn="ctr"/>
            <a:br>
              <a:rPr lang="en-US" b="1" dirty="0">
                <a:solidFill>
                  <a:schemeClr val="tx1"/>
                </a:solidFill>
              </a:rPr>
            </a:br>
            <a:r>
              <a:rPr lang="en-US" b="1" dirty="0">
                <a:solidFill>
                  <a:schemeClr val="tx1"/>
                </a:solidFill>
              </a:rPr>
              <a:t>Base in USM (Health Campus)</a:t>
            </a:r>
          </a:p>
          <a:p>
            <a:pPr algn="ctr"/>
            <a:r>
              <a:rPr lang="en-US" b="1" dirty="0">
                <a:solidFill>
                  <a:schemeClr val="tx1"/>
                </a:solidFill>
              </a:rPr>
              <a:t>Consist of expertise from various area in medical sciences that are interested in conducting research related to disease modelling. </a:t>
            </a:r>
          </a:p>
          <a:p>
            <a:pPr algn="ctr"/>
            <a:endParaRPr lang="en-MY" dirty="0">
              <a:solidFill>
                <a:schemeClr val="tx1"/>
              </a:solidFill>
            </a:endParaRPr>
          </a:p>
        </p:txBody>
      </p:sp>
      <p:sp>
        <p:nvSpPr>
          <p:cNvPr id="3" name="Freeform 22">
            <a:extLst>
              <a:ext uri="{FF2B5EF4-FFF2-40B4-BE49-F238E27FC236}">
                <a16:creationId xmlns:a16="http://schemas.microsoft.com/office/drawing/2014/main" id="{B0798680-A88E-5AEA-0ECA-76BE913B85EA}"/>
              </a:ext>
            </a:extLst>
          </p:cNvPr>
          <p:cNvSpPr/>
          <p:nvPr/>
        </p:nvSpPr>
        <p:spPr>
          <a:xfrm>
            <a:off x="10750296" y="111252"/>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p:spPr>
        <p:txBody>
          <a:bodyPr/>
          <a:lstStyle/>
          <a:p>
            <a:endParaRPr lang="en-MY"/>
          </a:p>
        </p:txBody>
      </p:sp>
    </p:spTree>
    <p:extLst>
      <p:ext uri="{BB962C8B-B14F-4D97-AF65-F5344CB8AC3E}">
        <p14:creationId xmlns:p14="http://schemas.microsoft.com/office/powerpoint/2010/main" val="332492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99CEE-E9AB-1AC4-4D28-46E8B5A64D2E}"/>
              </a:ext>
            </a:extLst>
          </p:cNvPr>
          <p:cNvSpPr>
            <a:spLocks noGrp="1"/>
          </p:cNvSpPr>
          <p:nvPr>
            <p:ph type="title"/>
          </p:nvPr>
        </p:nvSpPr>
        <p:spPr>
          <a:xfrm>
            <a:off x="1484311" y="685801"/>
            <a:ext cx="4611689" cy="1338072"/>
          </a:xfrm>
        </p:spPr>
        <p:txBody>
          <a:bodyPr/>
          <a:lstStyle/>
          <a:p>
            <a:r>
              <a:rPr lang="en-US" dirty="0"/>
              <a:t>Demonstration</a:t>
            </a:r>
            <a:endParaRPr lang="en-MY" dirty="0"/>
          </a:p>
        </p:txBody>
      </p:sp>
      <p:sp>
        <p:nvSpPr>
          <p:cNvPr id="3" name="Content Placeholder 2">
            <a:extLst>
              <a:ext uri="{FF2B5EF4-FFF2-40B4-BE49-F238E27FC236}">
                <a16:creationId xmlns:a16="http://schemas.microsoft.com/office/drawing/2014/main" id="{CB8F3C65-4BEC-4A30-B158-7868B7E81F47}"/>
              </a:ext>
            </a:extLst>
          </p:cNvPr>
          <p:cNvSpPr>
            <a:spLocks noGrp="1"/>
          </p:cNvSpPr>
          <p:nvPr>
            <p:ph idx="1"/>
          </p:nvPr>
        </p:nvSpPr>
        <p:spPr>
          <a:xfrm>
            <a:off x="1650278" y="2407332"/>
            <a:ext cx="4199915" cy="2584703"/>
          </a:xfrm>
        </p:spPr>
        <p:txBody>
          <a:bodyPr/>
          <a:lstStyle/>
          <a:p>
            <a:pPr marL="0" indent="0">
              <a:buNone/>
            </a:pPr>
            <a:r>
              <a:rPr lang="en-MY" dirty="0">
                <a:hlinkClick r:id="rId2"/>
              </a:rPr>
              <a:t>https://shorturl.at/gjqw7</a:t>
            </a:r>
            <a:endParaRPr lang="en-MY" dirty="0"/>
          </a:p>
          <a:p>
            <a:pPr marL="0" indent="0">
              <a:buNone/>
            </a:pPr>
            <a:endParaRPr lang="en-MY" dirty="0"/>
          </a:p>
        </p:txBody>
      </p:sp>
      <p:sp>
        <p:nvSpPr>
          <p:cNvPr id="4" name="Freeform 22">
            <a:extLst>
              <a:ext uri="{FF2B5EF4-FFF2-40B4-BE49-F238E27FC236}">
                <a16:creationId xmlns:a16="http://schemas.microsoft.com/office/drawing/2014/main" id="{2FC6BD41-18B2-B669-6BA5-9F6AD21E0DA7}"/>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p:spPr>
        <p:txBody>
          <a:bodyPr/>
          <a:lstStyle/>
          <a:p>
            <a:endParaRPr lang="en-MY"/>
          </a:p>
        </p:txBody>
      </p:sp>
      <p:pic>
        <p:nvPicPr>
          <p:cNvPr id="6" name="Picture 5">
            <a:extLst>
              <a:ext uri="{FF2B5EF4-FFF2-40B4-BE49-F238E27FC236}">
                <a16:creationId xmlns:a16="http://schemas.microsoft.com/office/drawing/2014/main" id="{964B56A5-903D-F1A1-8D87-300A33827AE3}"/>
              </a:ext>
            </a:extLst>
          </p:cNvPr>
          <p:cNvPicPr>
            <a:picLocks noChangeAspect="1"/>
          </p:cNvPicPr>
          <p:nvPr/>
        </p:nvPicPr>
        <p:blipFill>
          <a:blip r:embed="rId4"/>
          <a:stretch>
            <a:fillRect/>
          </a:stretch>
        </p:blipFill>
        <p:spPr>
          <a:xfrm>
            <a:off x="6493667" y="2104103"/>
            <a:ext cx="3642852" cy="3642852"/>
          </a:xfrm>
          <a:prstGeom prst="rect">
            <a:avLst/>
          </a:prstGeom>
        </p:spPr>
      </p:pic>
    </p:spTree>
    <p:extLst>
      <p:ext uri="{BB962C8B-B14F-4D97-AF65-F5344CB8AC3E}">
        <p14:creationId xmlns:p14="http://schemas.microsoft.com/office/powerpoint/2010/main" val="3296747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95593E-3A5E-D0A6-7A89-452DCC03233A}"/>
              </a:ext>
            </a:extLst>
          </p:cNvPr>
          <p:cNvSpPr>
            <a:spLocks noGrp="1"/>
          </p:cNvSpPr>
          <p:nvPr>
            <p:ph type="title"/>
          </p:nvPr>
        </p:nvSpPr>
        <p:spPr>
          <a:xfrm>
            <a:off x="1484311" y="685801"/>
            <a:ext cx="3575369" cy="594359"/>
          </a:xfrm>
        </p:spPr>
        <p:txBody>
          <a:bodyPr>
            <a:normAutofit fontScale="90000"/>
          </a:bodyPr>
          <a:lstStyle/>
          <a:p>
            <a:r>
              <a:rPr lang="en-US" dirty="0"/>
              <a:t>Load Packages</a:t>
            </a:r>
            <a:endParaRPr lang="en-MY" dirty="0"/>
          </a:p>
        </p:txBody>
      </p:sp>
      <p:pic>
        <p:nvPicPr>
          <p:cNvPr id="9" name="Content Placeholder 8">
            <a:extLst>
              <a:ext uri="{FF2B5EF4-FFF2-40B4-BE49-F238E27FC236}">
                <a16:creationId xmlns:a16="http://schemas.microsoft.com/office/drawing/2014/main" id="{146BB0C0-9D82-B7C3-1CDC-53E7E9014280}"/>
              </a:ext>
            </a:extLst>
          </p:cNvPr>
          <p:cNvPicPr>
            <a:picLocks noGrp="1" noChangeAspect="1"/>
          </p:cNvPicPr>
          <p:nvPr>
            <p:ph idx="1"/>
          </p:nvPr>
        </p:nvPicPr>
        <p:blipFill>
          <a:blip r:embed="rId2"/>
          <a:stretch>
            <a:fillRect/>
          </a:stretch>
        </p:blipFill>
        <p:spPr>
          <a:xfrm>
            <a:off x="1472119" y="1453988"/>
            <a:ext cx="8354633" cy="15208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itle 5">
            <a:extLst>
              <a:ext uri="{FF2B5EF4-FFF2-40B4-BE49-F238E27FC236}">
                <a16:creationId xmlns:a16="http://schemas.microsoft.com/office/drawing/2014/main" id="{42350A01-6E4C-F8A8-56E9-72D7E4C870A5}"/>
              </a:ext>
            </a:extLst>
          </p:cNvPr>
          <p:cNvSpPr txBox="1">
            <a:spLocks/>
          </p:cNvSpPr>
          <p:nvPr/>
        </p:nvSpPr>
        <p:spPr>
          <a:xfrm>
            <a:off x="1423351" y="3364993"/>
            <a:ext cx="3575369" cy="594359"/>
          </a:xfrm>
          <a:prstGeom prst="rect">
            <a:avLst/>
          </a:prstGeom>
          <a:effectLst/>
        </p:spPr>
        <p:txBody>
          <a:bodyPr vert="horz" lIns="91440" tIns="45720" rIns="91440" bIns="45720" rtlCol="0" anchor="ctr">
            <a:normAutofit fontScale="90000" lnSpcReduction="1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Read Data</a:t>
            </a:r>
            <a:endParaRPr lang="en-MY" dirty="0"/>
          </a:p>
        </p:txBody>
      </p:sp>
      <p:pic>
        <p:nvPicPr>
          <p:cNvPr id="13" name="Picture 12">
            <a:extLst>
              <a:ext uri="{FF2B5EF4-FFF2-40B4-BE49-F238E27FC236}">
                <a16:creationId xmlns:a16="http://schemas.microsoft.com/office/drawing/2014/main" id="{9B28339A-28D6-3ED7-8683-F2F92D4285AA}"/>
              </a:ext>
            </a:extLst>
          </p:cNvPr>
          <p:cNvPicPr>
            <a:picLocks noChangeAspect="1"/>
          </p:cNvPicPr>
          <p:nvPr/>
        </p:nvPicPr>
        <p:blipFill>
          <a:blip r:embed="rId3"/>
          <a:stretch>
            <a:fillRect/>
          </a:stretch>
        </p:blipFill>
        <p:spPr>
          <a:xfrm>
            <a:off x="1423351" y="4210783"/>
            <a:ext cx="8237934" cy="13609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Freeform 22">
            <a:extLst>
              <a:ext uri="{FF2B5EF4-FFF2-40B4-BE49-F238E27FC236}">
                <a16:creationId xmlns:a16="http://schemas.microsoft.com/office/drawing/2014/main" id="{198E5653-DE31-17DD-8DAB-D653C54B77A0}"/>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p:spPr>
        <p:txBody>
          <a:bodyPr/>
          <a:lstStyle/>
          <a:p>
            <a:endParaRPr lang="en-MY"/>
          </a:p>
        </p:txBody>
      </p:sp>
    </p:spTree>
    <p:extLst>
      <p:ext uri="{BB962C8B-B14F-4D97-AF65-F5344CB8AC3E}">
        <p14:creationId xmlns:p14="http://schemas.microsoft.com/office/powerpoint/2010/main" val="4231392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95593E-3A5E-D0A6-7A89-452DCC03233A}"/>
              </a:ext>
            </a:extLst>
          </p:cNvPr>
          <p:cNvSpPr>
            <a:spLocks noGrp="1"/>
          </p:cNvSpPr>
          <p:nvPr>
            <p:ph type="title"/>
          </p:nvPr>
        </p:nvSpPr>
        <p:spPr>
          <a:xfrm>
            <a:off x="1484311" y="685801"/>
            <a:ext cx="6452681" cy="594359"/>
          </a:xfrm>
        </p:spPr>
        <p:txBody>
          <a:bodyPr>
            <a:normAutofit fontScale="90000"/>
          </a:bodyPr>
          <a:lstStyle/>
          <a:p>
            <a:r>
              <a:rPr lang="en-US" dirty="0"/>
              <a:t>Data Conversion to </a:t>
            </a:r>
            <a:r>
              <a:rPr lang="en-US" i="1" dirty="0"/>
              <a:t>sf</a:t>
            </a:r>
            <a:r>
              <a:rPr lang="en-US" dirty="0"/>
              <a:t> objects</a:t>
            </a:r>
            <a:endParaRPr lang="en-MY" dirty="0"/>
          </a:p>
        </p:txBody>
      </p:sp>
      <p:pic>
        <p:nvPicPr>
          <p:cNvPr id="8" name="Picture 7">
            <a:extLst>
              <a:ext uri="{FF2B5EF4-FFF2-40B4-BE49-F238E27FC236}">
                <a16:creationId xmlns:a16="http://schemas.microsoft.com/office/drawing/2014/main" id="{E6AA838D-323B-3E3E-8AFC-3D7D1DF8C478}"/>
              </a:ext>
            </a:extLst>
          </p:cNvPr>
          <p:cNvPicPr>
            <a:picLocks noChangeAspect="1"/>
          </p:cNvPicPr>
          <p:nvPr/>
        </p:nvPicPr>
        <p:blipFill>
          <a:blip r:embed="rId2"/>
          <a:stretch>
            <a:fillRect/>
          </a:stretch>
        </p:blipFill>
        <p:spPr>
          <a:xfrm>
            <a:off x="1609344" y="1840992"/>
            <a:ext cx="9400032" cy="2474976"/>
          </a:xfrm>
          <a:prstGeom prst="rect">
            <a:avLst/>
          </a:prstGeom>
        </p:spPr>
      </p:pic>
      <p:sp>
        <p:nvSpPr>
          <p:cNvPr id="2" name="Freeform 22">
            <a:extLst>
              <a:ext uri="{FF2B5EF4-FFF2-40B4-BE49-F238E27FC236}">
                <a16:creationId xmlns:a16="http://schemas.microsoft.com/office/drawing/2014/main" id="{858CA506-CBF8-189A-0910-F980C5A2875E}"/>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p:spPr>
        <p:txBody>
          <a:bodyPr/>
          <a:lstStyle/>
          <a:p>
            <a:endParaRPr lang="en-MY"/>
          </a:p>
        </p:txBody>
      </p:sp>
    </p:spTree>
    <p:extLst>
      <p:ext uri="{BB962C8B-B14F-4D97-AF65-F5344CB8AC3E}">
        <p14:creationId xmlns:p14="http://schemas.microsoft.com/office/powerpoint/2010/main" val="3531562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95593E-3A5E-D0A6-7A89-452DCC03233A}"/>
              </a:ext>
            </a:extLst>
          </p:cNvPr>
          <p:cNvSpPr>
            <a:spLocks noGrp="1"/>
          </p:cNvSpPr>
          <p:nvPr>
            <p:ph type="title"/>
          </p:nvPr>
        </p:nvSpPr>
        <p:spPr>
          <a:xfrm>
            <a:off x="1484311" y="685801"/>
            <a:ext cx="3575369" cy="594359"/>
          </a:xfrm>
        </p:spPr>
        <p:txBody>
          <a:bodyPr>
            <a:normAutofit fontScale="90000"/>
          </a:bodyPr>
          <a:lstStyle/>
          <a:p>
            <a:r>
              <a:rPr lang="en-US" i="1" dirty="0"/>
              <a:t>sf</a:t>
            </a:r>
            <a:r>
              <a:rPr lang="en-US" dirty="0"/>
              <a:t>  Objects</a:t>
            </a:r>
            <a:endParaRPr lang="en-MY" dirty="0"/>
          </a:p>
        </p:txBody>
      </p:sp>
      <p:pic>
        <p:nvPicPr>
          <p:cNvPr id="5" name="Picture 4">
            <a:extLst>
              <a:ext uri="{FF2B5EF4-FFF2-40B4-BE49-F238E27FC236}">
                <a16:creationId xmlns:a16="http://schemas.microsoft.com/office/drawing/2014/main" id="{C806C488-AFF3-D855-28B9-0B07BBF72078}"/>
              </a:ext>
            </a:extLst>
          </p:cNvPr>
          <p:cNvPicPr>
            <a:picLocks noChangeAspect="1"/>
          </p:cNvPicPr>
          <p:nvPr/>
        </p:nvPicPr>
        <p:blipFill>
          <a:blip r:embed="rId2"/>
          <a:stretch>
            <a:fillRect/>
          </a:stretch>
        </p:blipFill>
        <p:spPr>
          <a:xfrm>
            <a:off x="1595582" y="1630614"/>
            <a:ext cx="9000836" cy="32949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a:extLst>
              <a:ext uri="{FF2B5EF4-FFF2-40B4-BE49-F238E27FC236}">
                <a16:creationId xmlns:a16="http://schemas.microsoft.com/office/drawing/2014/main" id="{3736C7DC-0DC4-C98C-CAB7-85333FBD1B6A}"/>
              </a:ext>
            </a:extLst>
          </p:cNvPr>
          <p:cNvSpPr/>
          <p:nvPr/>
        </p:nvSpPr>
        <p:spPr>
          <a:xfrm>
            <a:off x="1377696" y="4059935"/>
            <a:ext cx="9485376" cy="594359"/>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MY"/>
          </a:p>
        </p:txBody>
      </p:sp>
      <p:sp>
        <p:nvSpPr>
          <p:cNvPr id="2" name="Freeform 22">
            <a:extLst>
              <a:ext uri="{FF2B5EF4-FFF2-40B4-BE49-F238E27FC236}">
                <a16:creationId xmlns:a16="http://schemas.microsoft.com/office/drawing/2014/main" id="{5BE344BA-6B1E-7246-B5B9-D1FF6613B9FC}"/>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p:spPr>
        <p:txBody>
          <a:bodyPr/>
          <a:lstStyle/>
          <a:p>
            <a:endParaRPr lang="en-MY"/>
          </a:p>
        </p:txBody>
      </p:sp>
    </p:spTree>
    <p:extLst>
      <p:ext uri="{BB962C8B-B14F-4D97-AF65-F5344CB8AC3E}">
        <p14:creationId xmlns:p14="http://schemas.microsoft.com/office/powerpoint/2010/main" val="3765823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95593E-3A5E-D0A6-7A89-452DCC03233A}"/>
              </a:ext>
            </a:extLst>
          </p:cNvPr>
          <p:cNvSpPr>
            <a:spLocks noGrp="1"/>
          </p:cNvSpPr>
          <p:nvPr>
            <p:ph type="title"/>
          </p:nvPr>
        </p:nvSpPr>
        <p:spPr>
          <a:xfrm>
            <a:off x="1293933" y="1254253"/>
            <a:ext cx="3473330" cy="594359"/>
          </a:xfrm>
        </p:spPr>
        <p:txBody>
          <a:bodyPr>
            <a:normAutofit fontScale="90000"/>
          </a:bodyPr>
          <a:lstStyle/>
          <a:p>
            <a:r>
              <a:rPr lang="en-US" dirty="0"/>
              <a:t>Plot the case</a:t>
            </a:r>
            <a:endParaRPr lang="en-MY" dirty="0"/>
          </a:p>
        </p:txBody>
      </p:sp>
      <p:pic>
        <p:nvPicPr>
          <p:cNvPr id="3" name="Picture 2">
            <a:extLst>
              <a:ext uri="{FF2B5EF4-FFF2-40B4-BE49-F238E27FC236}">
                <a16:creationId xmlns:a16="http://schemas.microsoft.com/office/drawing/2014/main" id="{DD404908-725C-0DC1-93BC-6AF089CAAD30}"/>
              </a:ext>
            </a:extLst>
          </p:cNvPr>
          <p:cNvPicPr>
            <a:picLocks noChangeAspect="1"/>
          </p:cNvPicPr>
          <p:nvPr/>
        </p:nvPicPr>
        <p:blipFill>
          <a:blip r:embed="rId2"/>
          <a:stretch>
            <a:fillRect/>
          </a:stretch>
        </p:blipFill>
        <p:spPr>
          <a:xfrm>
            <a:off x="1293933" y="2518378"/>
            <a:ext cx="4058546" cy="20048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173D49A4-5F4C-DD03-0DEB-7AD5896677DF}"/>
              </a:ext>
            </a:extLst>
          </p:cNvPr>
          <p:cNvPicPr>
            <a:picLocks noChangeAspect="1"/>
          </p:cNvPicPr>
          <p:nvPr/>
        </p:nvPicPr>
        <p:blipFill>
          <a:blip r:embed="rId3"/>
          <a:stretch>
            <a:fillRect/>
          </a:stretch>
        </p:blipFill>
        <p:spPr>
          <a:xfrm>
            <a:off x="5797654" y="434535"/>
            <a:ext cx="4693366" cy="5988930"/>
          </a:xfrm>
          <a:prstGeom prst="rect">
            <a:avLst/>
          </a:prstGeom>
        </p:spPr>
      </p:pic>
      <p:sp>
        <p:nvSpPr>
          <p:cNvPr id="2" name="Freeform 22">
            <a:extLst>
              <a:ext uri="{FF2B5EF4-FFF2-40B4-BE49-F238E27FC236}">
                <a16:creationId xmlns:a16="http://schemas.microsoft.com/office/drawing/2014/main" id="{5E65DEF7-6A4E-47CB-3F00-DC3D735FF70A}"/>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p:spPr>
        <p:txBody>
          <a:bodyPr/>
          <a:lstStyle/>
          <a:p>
            <a:endParaRPr lang="en-MY"/>
          </a:p>
        </p:txBody>
      </p:sp>
    </p:spTree>
    <p:extLst>
      <p:ext uri="{BB962C8B-B14F-4D97-AF65-F5344CB8AC3E}">
        <p14:creationId xmlns:p14="http://schemas.microsoft.com/office/powerpoint/2010/main" val="696486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95593E-3A5E-D0A6-7A89-452DCC03233A}"/>
              </a:ext>
            </a:extLst>
          </p:cNvPr>
          <p:cNvSpPr>
            <a:spLocks noGrp="1"/>
          </p:cNvSpPr>
          <p:nvPr>
            <p:ph type="title"/>
          </p:nvPr>
        </p:nvSpPr>
        <p:spPr>
          <a:xfrm>
            <a:off x="402871" y="443324"/>
            <a:ext cx="4201027" cy="594359"/>
          </a:xfrm>
        </p:spPr>
        <p:txBody>
          <a:bodyPr>
            <a:normAutofit fontScale="90000"/>
          </a:bodyPr>
          <a:lstStyle/>
          <a:p>
            <a:r>
              <a:rPr lang="en-US" dirty="0"/>
              <a:t>Load the base map</a:t>
            </a:r>
            <a:endParaRPr lang="en-MY" dirty="0"/>
          </a:p>
        </p:txBody>
      </p:sp>
      <p:pic>
        <p:nvPicPr>
          <p:cNvPr id="8" name="Picture 7">
            <a:extLst>
              <a:ext uri="{FF2B5EF4-FFF2-40B4-BE49-F238E27FC236}">
                <a16:creationId xmlns:a16="http://schemas.microsoft.com/office/drawing/2014/main" id="{F0E4076E-B4FB-2B7D-BC19-811A3D5F7B5D}"/>
              </a:ext>
            </a:extLst>
          </p:cNvPr>
          <p:cNvPicPr>
            <a:picLocks noChangeAspect="1"/>
          </p:cNvPicPr>
          <p:nvPr/>
        </p:nvPicPr>
        <p:blipFill>
          <a:blip r:embed="rId3"/>
          <a:stretch>
            <a:fillRect/>
          </a:stretch>
        </p:blipFill>
        <p:spPr>
          <a:xfrm>
            <a:off x="157555" y="1389939"/>
            <a:ext cx="4122777" cy="13548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8A533F97-7D5A-CDDC-460A-A92CD6FE0E4F}"/>
              </a:ext>
            </a:extLst>
          </p:cNvPr>
          <p:cNvPicPr>
            <a:picLocks noChangeAspect="1"/>
          </p:cNvPicPr>
          <p:nvPr/>
        </p:nvPicPr>
        <p:blipFill>
          <a:blip r:embed="rId4"/>
          <a:stretch>
            <a:fillRect/>
          </a:stretch>
        </p:blipFill>
        <p:spPr>
          <a:xfrm>
            <a:off x="212850" y="3066195"/>
            <a:ext cx="5794744" cy="3615768"/>
          </a:xfrm>
          <a:prstGeom prst="rect">
            <a:avLst/>
          </a:prstGeom>
        </p:spPr>
      </p:pic>
      <p:sp>
        <p:nvSpPr>
          <p:cNvPr id="11" name="Title 5">
            <a:extLst>
              <a:ext uri="{FF2B5EF4-FFF2-40B4-BE49-F238E27FC236}">
                <a16:creationId xmlns:a16="http://schemas.microsoft.com/office/drawing/2014/main" id="{99B012E4-288E-471C-C7D9-1683A92E0CC5}"/>
              </a:ext>
            </a:extLst>
          </p:cNvPr>
          <p:cNvSpPr txBox="1">
            <a:spLocks/>
          </p:cNvSpPr>
          <p:nvPr/>
        </p:nvSpPr>
        <p:spPr>
          <a:xfrm>
            <a:off x="6567456" y="550325"/>
            <a:ext cx="3948627" cy="798576"/>
          </a:xfrm>
          <a:prstGeom prst="rect">
            <a:avLst/>
          </a:prstGeom>
          <a:effectLst/>
        </p:spPr>
        <p:txBody>
          <a:bodyPr vert="horz" lIns="91440" tIns="45720" rIns="91440" bIns="45720" rtlCol="0" anchor="ctr">
            <a:normAutofit fontScale="82500" lnSpcReduction="1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Set CRS for base map</a:t>
            </a:r>
            <a:endParaRPr lang="en-MY" dirty="0"/>
          </a:p>
        </p:txBody>
      </p:sp>
      <p:pic>
        <p:nvPicPr>
          <p:cNvPr id="13" name="Picture 12">
            <a:extLst>
              <a:ext uri="{FF2B5EF4-FFF2-40B4-BE49-F238E27FC236}">
                <a16:creationId xmlns:a16="http://schemas.microsoft.com/office/drawing/2014/main" id="{098529CF-EE0F-D9F0-2060-3933227101C0}"/>
              </a:ext>
            </a:extLst>
          </p:cNvPr>
          <p:cNvPicPr>
            <a:picLocks noChangeAspect="1"/>
          </p:cNvPicPr>
          <p:nvPr/>
        </p:nvPicPr>
        <p:blipFill>
          <a:blip r:embed="rId5"/>
          <a:stretch>
            <a:fillRect/>
          </a:stretch>
        </p:blipFill>
        <p:spPr>
          <a:xfrm>
            <a:off x="6308850" y="1491829"/>
            <a:ext cx="5848948" cy="10954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6796277C-2929-271F-7E32-1255B4318146}"/>
              </a:ext>
            </a:extLst>
          </p:cNvPr>
          <p:cNvPicPr>
            <a:picLocks noChangeAspect="1"/>
          </p:cNvPicPr>
          <p:nvPr/>
        </p:nvPicPr>
        <p:blipFill>
          <a:blip r:embed="rId6"/>
          <a:stretch>
            <a:fillRect/>
          </a:stretch>
        </p:blipFill>
        <p:spPr>
          <a:xfrm>
            <a:off x="6308850" y="3521269"/>
            <a:ext cx="5330652" cy="2786406"/>
          </a:xfrm>
          <a:prstGeom prst="rect">
            <a:avLst/>
          </a:prstGeom>
        </p:spPr>
      </p:pic>
      <p:sp>
        <p:nvSpPr>
          <p:cNvPr id="16" name="Rectangle 15">
            <a:extLst>
              <a:ext uri="{FF2B5EF4-FFF2-40B4-BE49-F238E27FC236}">
                <a16:creationId xmlns:a16="http://schemas.microsoft.com/office/drawing/2014/main" id="{889A1304-143F-94C9-03BF-0E757094DC93}"/>
              </a:ext>
            </a:extLst>
          </p:cNvPr>
          <p:cNvSpPr/>
          <p:nvPr/>
        </p:nvSpPr>
        <p:spPr>
          <a:xfrm>
            <a:off x="157555" y="6098867"/>
            <a:ext cx="3170861" cy="429524"/>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MY"/>
          </a:p>
        </p:txBody>
      </p:sp>
      <p:sp>
        <p:nvSpPr>
          <p:cNvPr id="17" name="Rectangle 16">
            <a:extLst>
              <a:ext uri="{FF2B5EF4-FFF2-40B4-BE49-F238E27FC236}">
                <a16:creationId xmlns:a16="http://schemas.microsoft.com/office/drawing/2014/main" id="{9CCF6AE7-9798-7AF3-EC5A-4A6420950215}"/>
              </a:ext>
            </a:extLst>
          </p:cNvPr>
          <p:cNvSpPr/>
          <p:nvPr/>
        </p:nvSpPr>
        <p:spPr>
          <a:xfrm>
            <a:off x="6308850" y="5731140"/>
            <a:ext cx="3908045" cy="536142"/>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MY"/>
          </a:p>
        </p:txBody>
      </p:sp>
      <p:sp>
        <p:nvSpPr>
          <p:cNvPr id="2" name="Freeform 22">
            <a:extLst>
              <a:ext uri="{FF2B5EF4-FFF2-40B4-BE49-F238E27FC236}">
                <a16:creationId xmlns:a16="http://schemas.microsoft.com/office/drawing/2014/main" id="{2B37C53C-5AC5-FBE3-342D-A0C33C656802}"/>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7"/>
            <a:stretch>
              <a:fillRect t="-18099" b="-18099"/>
            </a:stretch>
          </a:blipFill>
        </p:spPr>
        <p:txBody>
          <a:bodyPr/>
          <a:lstStyle/>
          <a:p>
            <a:endParaRPr lang="en-MY"/>
          </a:p>
        </p:txBody>
      </p:sp>
    </p:spTree>
    <p:extLst>
      <p:ext uri="{BB962C8B-B14F-4D97-AF65-F5344CB8AC3E}">
        <p14:creationId xmlns:p14="http://schemas.microsoft.com/office/powerpoint/2010/main" val="1874113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95593E-3A5E-D0A6-7A89-452DCC03233A}"/>
              </a:ext>
            </a:extLst>
          </p:cNvPr>
          <p:cNvSpPr>
            <a:spLocks noGrp="1"/>
          </p:cNvSpPr>
          <p:nvPr>
            <p:ph type="title"/>
          </p:nvPr>
        </p:nvSpPr>
        <p:spPr>
          <a:xfrm>
            <a:off x="1274269" y="874679"/>
            <a:ext cx="3473330" cy="1190244"/>
          </a:xfrm>
        </p:spPr>
        <p:txBody>
          <a:bodyPr>
            <a:normAutofit fontScale="90000"/>
          </a:bodyPr>
          <a:lstStyle/>
          <a:p>
            <a:r>
              <a:rPr lang="en-US" dirty="0"/>
              <a:t>Visualize on the base map</a:t>
            </a:r>
            <a:endParaRPr lang="en-MY" dirty="0"/>
          </a:p>
        </p:txBody>
      </p:sp>
      <p:pic>
        <p:nvPicPr>
          <p:cNvPr id="4" name="Picture 3">
            <a:extLst>
              <a:ext uri="{FF2B5EF4-FFF2-40B4-BE49-F238E27FC236}">
                <a16:creationId xmlns:a16="http://schemas.microsoft.com/office/drawing/2014/main" id="{5EEFE952-A386-48EA-3C09-C54B2E42EFE2}"/>
              </a:ext>
            </a:extLst>
          </p:cNvPr>
          <p:cNvPicPr>
            <a:picLocks noChangeAspect="1"/>
          </p:cNvPicPr>
          <p:nvPr/>
        </p:nvPicPr>
        <p:blipFill>
          <a:blip r:embed="rId2"/>
          <a:stretch>
            <a:fillRect/>
          </a:stretch>
        </p:blipFill>
        <p:spPr>
          <a:xfrm>
            <a:off x="77485" y="2341458"/>
            <a:ext cx="5295254" cy="28842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76DB4C7A-1005-392F-100F-AE5D76C90BFF}"/>
              </a:ext>
            </a:extLst>
          </p:cNvPr>
          <p:cNvPicPr>
            <a:picLocks noChangeAspect="1"/>
          </p:cNvPicPr>
          <p:nvPr/>
        </p:nvPicPr>
        <p:blipFill>
          <a:blip r:embed="rId3"/>
          <a:stretch>
            <a:fillRect/>
          </a:stretch>
        </p:blipFill>
        <p:spPr>
          <a:xfrm>
            <a:off x="5571460" y="1115314"/>
            <a:ext cx="6305107" cy="5649841"/>
          </a:xfrm>
          <a:prstGeom prst="rect">
            <a:avLst/>
          </a:prstGeom>
        </p:spPr>
      </p:pic>
      <p:sp>
        <p:nvSpPr>
          <p:cNvPr id="2" name="Freeform 22">
            <a:extLst>
              <a:ext uri="{FF2B5EF4-FFF2-40B4-BE49-F238E27FC236}">
                <a16:creationId xmlns:a16="http://schemas.microsoft.com/office/drawing/2014/main" id="{71053E53-BD14-9771-DDA0-860449D41501}"/>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p:spPr>
        <p:txBody>
          <a:bodyPr/>
          <a:lstStyle/>
          <a:p>
            <a:endParaRPr lang="en-MY"/>
          </a:p>
        </p:txBody>
      </p:sp>
    </p:spTree>
    <p:extLst>
      <p:ext uri="{BB962C8B-B14F-4D97-AF65-F5344CB8AC3E}">
        <p14:creationId xmlns:p14="http://schemas.microsoft.com/office/powerpoint/2010/main" val="1103597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95593E-3A5E-D0A6-7A89-452DCC03233A}"/>
              </a:ext>
            </a:extLst>
          </p:cNvPr>
          <p:cNvSpPr>
            <a:spLocks noGrp="1"/>
          </p:cNvSpPr>
          <p:nvPr>
            <p:ph type="title"/>
          </p:nvPr>
        </p:nvSpPr>
        <p:spPr>
          <a:xfrm>
            <a:off x="329184" y="195073"/>
            <a:ext cx="4547616" cy="1190244"/>
          </a:xfrm>
        </p:spPr>
        <p:txBody>
          <a:bodyPr>
            <a:normAutofit fontScale="90000"/>
          </a:bodyPr>
          <a:lstStyle/>
          <a:p>
            <a:r>
              <a:rPr lang="en-US" dirty="0"/>
              <a:t>Specify the location </a:t>
            </a:r>
            <a:endParaRPr lang="en-MY" dirty="0"/>
          </a:p>
        </p:txBody>
      </p:sp>
      <p:pic>
        <p:nvPicPr>
          <p:cNvPr id="3" name="Picture 2">
            <a:extLst>
              <a:ext uri="{FF2B5EF4-FFF2-40B4-BE49-F238E27FC236}">
                <a16:creationId xmlns:a16="http://schemas.microsoft.com/office/drawing/2014/main" id="{DFDF6D10-152B-D91A-992B-60E30EF41BD7}"/>
              </a:ext>
            </a:extLst>
          </p:cNvPr>
          <p:cNvPicPr>
            <a:picLocks noChangeAspect="1"/>
          </p:cNvPicPr>
          <p:nvPr/>
        </p:nvPicPr>
        <p:blipFill>
          <a:blip r:embed="rId2"/>
          <a:stretch>
            <a:fillRect/>
          </a:stretch>
        </p:blipFill>
        <p:spPr>
          <a:xfrm>
            <a:off x="103631" y="1660621"/>
            <a:ext cx="6520453" cy="40766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Straight Connector 6">
            <a:extLst>
              <a:ext uri="{FF2B5EF4-FFF2-40B4-BE49-F238E27FC236}">
                <a16:creationId xmlns:a16="http://schemas.microsoft.com/office/drawing/2014/main" id="{DEBAE96C-62A2-741A-81F1-E4AE4D86263D}"/>
              </a:ext>
            </a:extLst>
          </p:cNvPr>
          <p:cNvCxnSpPr>
            <a:cxnSpLocks/>
          </p:cNvCxnSpPr>
          <p:nvPr/>
        </p:nvCxnSpPr>
        <p:spPr>
          <a:xfrm>
            <a:off x="103631" y="2501720"/>
            <a:ext cx="49987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29BCB9A-26EB-19C6-5933-E2E5B94667CC}"/>
              </a:ext>
            </a:extLst>
          </p:cNvPr>
          <p:cNvPicPr>
            <a:picLocks noChangeAspect="1"/>
          </p:cNvPicPr>
          <p:nvPr/>
        </p:nvPicPr>
        <p:blipFill>
          <a:blip r:embed="rId3"/>
          <a:stretch>
            <a:fillRect/>
          </a:stretch>
        </p:blipFill>
        <p:spPr>
          <a:xfrm>
            <a:off x="6804836" y="1120685"/>
            <a:ext cx="5184009" cy="5482134"/>
          </a:xfrm>
          <a:prstGeom prst="rect">
            <a:avLst/>
          </a:prstGeom>
        </p:spPr>
      </p:pic>
      <p:cxnSp>
        <p:nvCxnSpPr>
          <p:cNvPr id="13" name="Straight Connector 12">
            <a:extLst>
              <a:ext uri="{FF2B5EF4-FFF2-40B4-BE49-F238E27FC236}">
                <a16:creationId xmlns:a16="http://schemas.microsoft.com/office/drawing/2014/main" id="{BBF144A1-7A8F-41AA-719F-E5F361A9D848}"/>
              </a:ext>
            </a:extLst>
          </p:cNvPr>
          <p:cNvCxnSpPr>
            <a:cxnSpLocks/>
          </p:cNvCxnSpPr>
          <p:nvPr/>
        </p:nvCxnSpPr>
        <p:spPr>
          <a:xfrm>
            <a:off x="103631" y="4226494"/>
            <a:ext cx="49987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Freeform 22">
            <a:extLst>
              <a:ext uri="{FF2B5EF4-FFF2-40B4-BE49-F238E27FC236}">
                <a16:creationId xmlns:a16="http://schemas.microsoft.com/office/drawing/2014/main" id="{676A3C4D-456B-BDE8-1A77-A03D461F5024}"/>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p:spPr>
        <p:txBody>
          <a:bodyPr/>
          <a:lstStyle/>
          <a:p>
            <a:endParaRPr lang="en-MY"/>
          </a:p>
        </p:txBody>
      </p:sp>
    </p:spTree>
    <p:extLst>
      <p:ext uri="{BB962C8B-B14F-4D97-AF65-F5344CB8AC3E}">
        <p14:creationId xmlns:p14="http://schemas.microsoft.com/office/powerpoint/2010/main" val="4132831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95593E-3A5E-D0A6-7A89-452DCC03233A}"/>
              </a:ext>
            </a:extLst>
          </p:cNvPr>
          <p:cNvSpPr>
            <a:spLocks noGrp="1"/>
          </p:cNvSpPr>
          <p:nvPr>
            <p:ph type="title"/>
          </p:nvPr>
        </p:nvSpPr>
        <p:spPr>
          <a:xfrm>
            <a:off x="329184" y="195073"/>
            <a:ext cx="4974336" cy="1190244"/>
          </a:xfrm>
        </p:spPr>
        <p:txBody>
          <a:bodyPr>
            <a:normAutofit fontScale="90000"/>
          </a:bodyPr>
          <a:lstStyle/>
          <a:p>
            <a:r>
              <a:rPr lang="en-US" dirty="0"/>
              <a:t>Visualize Categorical Data</a:t>
            </a:r>
            <a:endParaRPr lang="en-MY" dirty="0"/>
          </a:p>
        </p:txBody>
      </p:sp>
      <p:pic>
        <p:nvPicPr>
          <p:cNvPr id="10" name="Picture 9">
            <a:extLst>
              <a:ext uri="{FF2B5EF4-FFF2-40B4-BE49-F238E27FC236}">
                <a16:creationId xmlns:a16="http://schemas.microsoft.com/office/drawing/2014/main" id="{C35FE71A-D9B9-920C-A069-489567AD17A8}"/>
              </a:ext>
            </a:extLst>
          </p:cNvPr>
          <p:cNvPicPr>
            <a:picLocks noChangeAspect="1"/>
          </p:cNvPicPr>
          <p:nvPr/>
        </p:nvPicPr>
        <p:blipFill>
          <a:blip r:embed="rId2"/>
          <a:stretch>
            <a:fillRect/>
          </a:stretch>
        </p:blipFill>
        <p:spPr>
          <a:xfrm>
            <a:off x="188514" y="1825327"/>
            <a:ext cx="5334462" cy="30451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1" name="Straight Connector 10">
            <a:extLst>
              <a:ext uri="{FF2B5EF4-FFF2-40B4-BE49-F238E27FC236}">
                <a16:creationId xmlns:a16="http://schemas.microsoft.com/office/drawing/2014/main" id="{1B39EA47-328B-F6C8-4588-8C8FB5730B3D}"/>
              </a:ext>
            </a:extLst>
          </p:cNvPr>
          <p:cNvCxnSpPr>
            <a:cxnSpLocks/>
          </p:cNvCxnSpPr>
          <p:nvPr/>
        </p:nvCxnSpPr>
        <p:spPr>
          <a:xfrm>
            <a:off x="188514" y="4760779"/>
            <a:ext cx="49987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0E6983D-A512-4CBE-DFE0-E7E07EFDA24B}"/>
              </a:ext>
            </a:extLst>
          </p:cNvPr>
          <p:cNvPicPr>
            <a:picLocks noChangeAspect="1"/>
          </p:cNvPicPr>
          <p:nvPr/>
        </p:nvPicPr>
        <p:blipFill>
          <a:blip r:embed="rId3"/>
          <a:stretch>
            <a:fillRect/>
          </a:stretch>
        </p:blipFill>
        <p:spPr>
          <a:xfrm>
            <a:off x="5742432" y="1385317"/>
            <a:ext cx="6120384" cy="5157216"/>
          </a:xfrm>
          <a:prstGeom prst="rect">
            <a:avLst/>
          </a:prstGeom>
        </p:spPr>
      </p:pic>
      <p:sp>
        <p:nvSpPr>
          <p:cNvPr id="2" name="Freeform 22">
            <a:extLst>
              <a:ext uri="{FF2B5EF4-FFF2-40B4-BE49-F238E27FC236}">
                <a16:creationId xmlns:a16="http://schemas.microsoft.com/office/drawing/2014/main" id="{B4AC72D4-098E-6E6B-D400-5EC2EE104BDD}"/>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p:spPr>
        <p:txBody>
          <a:bodyPr/>
          <a:lstStyle/>
          <a:p>
            <a:endParaRPr lang="en-MY"/>
          </a:p>
        </p:txBody>
      </p:sp>
    </p:spTree>
    <p:extLst>
      <p:ext uri="{BB962C8B-B14F-4D97-AF65-F5344CB8AC3E}">
        <p14:creationId xmlns:p14="http://schemas.microsoft.com/office/powerpoint/2010/main" val="3171932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4FECD-05A8-E79F-5E81-94BF197B8045}"/>
              </a:ext>
            </a:extLst>
          </p:cNvPr>
          <p:cNvSpPr>
            <a:spLocks noGrp="1"/>
          </p:cNvSpPr>
          <p:nvPr>
            <p:ph type="title"/>
          </p:nvPr>
        </p:nvSpPr>
        <p:spPr>
          <a:xfrm>
            <a:off x="1629188" y="210313"/>
            <a:ext cx="10018713" cy="935736"/>
          </a:xfrm>
        </p:spPr>
        <p:txBody>
          <a:bodyPr/>
          <a:lstStyle/>
          <a:p>
            <a:r>
              <a:rPr lang="en-US" i="1" dirty="0" err="1"/>
              <a:t>tmap</a:t>
            </a:r>
            <a:r>
              <a:rPr lang="en-US" dirty="0"/>
              <a:t> for thematic map</a:t>
            </a:r>
            <a:endParaRPr lang="en-MY" dirty="0"/>
          </a:p>
        </p:txBody>
      </p:sp>
      <p:sp>
        <p:nvSpPr>
          <p:cNvPr id="4" name="Title 1">
            <a:extLst>
              <a:ext uri="{FF2B5EF4-FFF2-40B4-BE49-F238E27FC236}">
                <a16:creationId xmlns:a16="http://schemas.microsoft.com/office/drawing/2014/main" id="{052B4105-2D54-6FD8-2817-898B2471D72F}"/>
              </a:ext>
            </a:extLst>
          </p:cNvPr>
          <p:cNvSpPr txBox="1">
            <a:spLocks/>
          </p:cNvSpPr>
          <p:nvPr/>
        </p:nvSpPr>
        <p:spPr>
          <a:xfrm>
            <a:off x="502855" y="1146049"/>
            <a:ext cx="4751897" cy="935736"/>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Load Data</a:t>
            </a:r>
            <a:endParaRPr lang="en-MY" dirty="0"/>
          </a:p>
        </p:txBody>
      </p:sp>
      <p:pic>
        <p:nvPicPr>
          <p:cNvPr id="6" name="Picture 5">
            <a:extLst>
              <a:ext uri="{FF2B5EF4-FFF2-40B4-BE49-F238E27FC236}">
                <a16:creationId xmlns:a16="http://schemas.microsoft.com/office/drawing/2014/main" id="{E853C84F-F90E-13B2-8AD3-1A8E7A509902}"/>
              </a:ext>
            </a:extLst>
          </p:cNvPr>
          <p:cNvPicPr>
            <a:picLocks noChangeAspect="1"/>
          </p:cNvPicPr>
          <p:nvPr/>
        </p:nvPicPr>
        <p:blipFill>
          <a:blip r:embed="rId2"/>
          <a:stretch>
            <a:fillRect/>
          </a:stretch>
        </p:blipFill>
        <p:spPr>
          <a:xfrm>
            <a:off x="1155714" y="2081785"/>
            <a:ext cx="6866622" cy="17465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EF7DC09-8F01-EDE9-89D7-8EC8D22DD82D}"/>
              </a:ext>
            </a:extLst>
          </p:cNvPr>
          <p:cNvPicPr>
            <a:picLocks noChangeAspect="1"/>
          </p:cNvPicPr>
          <p:nvPr/>
        </p:nvPicPr>
        <p:blipFill>
          <a:blip r:embed="rId3"/>
          <a:stretch>
            <a:fillRect/>
          </a:stretch>
        </p:blipFill>
        <p:spPr>
          <a:xfrm>
            <a:off x="4871372" y="4047744"/>
            <a:ext cx="6301927" cy="2599943"/>
          </a:xfrm>
          <a:prstGeom prst="rect">
            <a:avLst/>
          </a:prstGeom>
        </p:spPr>
      </p:pic>
      <p:sp>
        <p:nvSpPr>
          <p:cNvPr id="3" name="Freeform 22">
            <a:extLst>
              <a:ext uri="{FF2B5EF4-FFF2-40B4-BE49-F238E27FC236}">
                <a16:creationId xmlns:a16="http://schemas.microsoft.com/office/drawing/2014/main" id="{CBFA92C2-779D-EF26-D6A8-7C1EBF9A7467}"/>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p:spPr>
        <p:txBody>
          <a:bodyPr/>
          <a:lstStyle/>
          <a:p>
            <a:endParaRPr lang="en-MY"/>
          </a:p>
        </p:txBody>
      </p:sp>
    </p:spTree>
    <p:extLst>
      <p:ext uri="{BB962C8B-B14F-4D97-AF65-F5344CB8AC3E}">
        <p14:creationId xmlns:p14="http://schemas.microsoft.com/office/powerpoint/2010/main" val="2233426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EA58E-BEDA-3AB7-01D3-D7F57DF71B4F}"/>
              </a:ext>
            </a:extLst>
          </p:cNvPr>
          <p:cNvSpPr>
            <a:spLocks noGrp="1"/>
          </p:cNvSpPr>
          <p:nvPr>
            <p:ph type="title"/>
          </p:nvPr>
        </p:nvSpPr>
        <p:spPr>
          <a:xfrm>
            <a:off x="0" y="501303"/>
            <a:ext cx="10018713" cy="919065"/>
          </a:xfrm>
        </p:spPr>
        <p:txBody>
          <a:bodyPr/>
          <a:lstStyle/>
          <a:p>
            <a:r>
              <a:rPr lang="en-US" dirty="0"/>
              <a:t>Outline</a:t>
            </a:r>
            <a:endParaRPr lang="en-MY" dirty="0"/>
          </a:p>
        </p:txBody>
      </p:sp>
      <p:sp>
        <p:nvSpPr>
          <p:cNvPr id="3" name="Content Placeholder 2">
            <a:extLst>
              <a:ext uri="{FF2B5EF4-FFF2-40B4-BE49-F238E27FC236}">
                <a16:creationId xmlns:a16="http://schemas.microsoft.com/office/drawing/2014/main" id="{912C8F80-EDDB-8BD8-5BAB-021B2ECC3137}"/>
              </a:ext>
            </a:extLst>
          </p:cNvPr>
          <p:cNvSpPr>
            <a:spLocks noGrp="1"/>
          </p:cNvSpPr>
          <p:nvPr>
            <p:ph idx="1"/>
          </p:nvPr>
        </p:nvSpPr>
        <p:spPr>
          <a:xfrm>
            <a:off x="1484311" y="1511558"/>
            <a:ext cx="5331018" cy="3498981"/>
          </a:xfrm>
        </p:spPr>
        <p:txBody>
          <a:bodyPr/>
          <a:lstStyle/>
          <a:p>
            <a:r>
              <a:rPr lang="en-US" dirty="0"/>
              <a:t>Introduction to spatial epidemiology</a:t>
            </a:r>
          </a:p>
          <a:p>
            <a:r>
              <a:rPr lang="en-US" dirty="0"/>
              <a:t>Data Visualization </a:t>
            </a:r>
          </a:p>
          <a:p>
            <a:r>
              <a:rPr lang="en-US" i="1" dirty="0"/>
              <a:t>Sf </a:t>
            </a:r>
            <a:r>
              <a:rPr lang="en-US" dirty="0"/>
              <a:t>and </a:t>
            </a:r>
            <a:r>
              <a:rPr lang="en-US" i="1" dirty="0" err="1"/>
              <a:t>tmap</a:t>
            </a:r>
            <a:r>
              <a:rPr lang="en-US" dirty="0"/>
              <a:t> package</a:t>
            </a:r>
          </a:p>
          <a:p>
            <a:r>
              <a:rPr lang="en-US" dirty="0"/>
              <a:t>Demo (offline demo)</a:t>
            </a:r>
          </a:p>
          <a:p>
            <a:r>
              <a:rPr lang="en-US" dirty="0"/>
              <a:t>Conclusion</a:t>
            </a:r>
            <a:endParaRPr lang="en-MY" dirty="0"/>
          </a:p>
        </p:txBody>
      </p:sp>
      <p:pic>
        <p:nvPicPr>
          <p:cNvPr id="7170" name="Picture 2" descr="The John Snow Archive and Research Companion">
            <a:extLst>
              <a:ext uri="{FF2B5EF4-FFF2-40B4-BE49-F238E27FC236}">
                <a16:creationId xmlns:a16="http://schemas.microsoft.com/office/drawing/2014/main" id="{86DD9492-21CD-DD2C-EE7C-0DB9E7C9F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2593" y="1511558"/>
            <a:ext cx="4406900" cy="3429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CB700EF-987E-A83D-99C3-5B7D6E64338B}"/>
              </a:ext>
            </a:extLst>
          </p:cNvPr>
          <p:cNvSpPr/>
          <p:nvPr/>
        </p:nvSpPr>
        <p:spPr>
          <a:xfrm>
            <a:off x="5998464" y="6059424"/>
            <a:ext cx="5830890" cy="5486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Source : John Snow Archive and Research Companion</a:t>
            </a:r>
            <a:endParaRPr lang="en-MY" b="1" dirty="0">
              <a:solidFill>
                <a:schemeClr val="tx1"/>
              </a:solidFill>
            </a:endParaRPr>
          </a:p>
        </p:txBody>
      </p:sp>
      <p:sp>
        <p:nvSpPr>
          <p:cNvPr id="5" name="Freeform 22">
            <a:extLst>
              <a:ext uri="{FF2B5EF4-FFF2-40B4-BE49-F238E27FC236}">
                <a16:creationId xmlns:a16="http://schemas.microsoft.com/office/drawing/2014/main" id="{FF062A85-54CA-055B-C449-50C4D4BD1516}"/>
              </a:ext>
            </a:extLst>
          </p:cNvPr>
          <p:cNvSpPr/>
          <p:nvPr/>
        </p:nvSpPr>
        <p:spPr>
          <a:xfrm>
            <a:off x="10945836" y="93522"/>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p:spPr>
        <p:txBody>
          <a:bodyPr/>
          <a:lstStyle/>
          <a:p>
            <a:endParaRPr lang="en-MY"/>
          </a:p>
        </p:txBody>
      </p:sp>
    </p:spTree>
    <p:extLst>
      <p:ext uri="{BB962C8B-B14F-4D97-AF65-F5344CB8AC3E}">
        <p14:creationId xmlns:p14="http://schemas.microsoft.com/office/powerpoint/2010/main" val="110544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4FECD-05A8-E79F-5E81-94BF197B8045}"/>
              </a:ext>
            </a:extLst>
          </p:cNvPr>
          <p:cNvSpPr>
            <a:spLocks noGrp="1"/>
          </p:cNvSpPr>
          <p:nvPr>
            <p:ph type="title"/>
          </p:nvPr>
        </p:nvSpPr>
        <p:spPr>
          <a:xfrm>
            <a:off x="718918" y="88394"/>
            <a:ext cx="10018713" cy="935736"/>
          </a:xfrm>
        </p:spPr>
        <p:txBody>
          <a:bodyPr/>
          <a:lstStyle/>
          <a:p>
            <a:r>
              <a:rPr lang="en-US" i="1" dirty="0" err="1"/>
              <a:t>tmap</a:t>
            </a:r>
            <a:r>
              <a:rPr lang="en-US" dirty="0"/>
              <a:t> for thematic map</a:t>
            </a:r>
            <a:endParaRPr lang="en-MY" dirty="0"/>
          </a:p>
        </p:txBody>
      </p:sp>
      <p:sp>
        <p:nvSpPr>
          <p:cNvPr id="4" name="Title 1">
            <a:extLst>
              <a:ext uri="{FF2B5EF4-FFF2-40B4-BE49-F238E27FC236}">
                <a16:creationId xmlns:a16="http://schemas.microsoft.com/office/drawing/2014/main" id="{052B4105-2D54-6FD8-2817-898B2471D72F}"/>
              </a:ext>
            </a:extLst>
          </p:cNvPr>
          <p:cNvSpPr txBox="1">
            <a:spLocks/>
          </p:cNvSpPr>
          <p:nvPr/>
        </p:nvSpPr>
        <p:spPr>
          <a:xfrm>
            <a:off x="422115" y="865633"/>
            <a:ext cx="4751897" cy="935736"/>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Plot incidence</a:t>
            </a:r>
            <a:endParaRPr lang="en-MY" dirty="0"/>
          </a:p>
        </p:txBody>
      </p:sp>
      <p:pic>
        <p:nvPicPr>
          <p:cNvPr id="5" name="Picture 4">
            <a:extLst>
              <a:ext uri="{FF2B5EF4-FFF2-40B4-BE49-F238E27FC236}">
                <a16:creationId xmlns:a16="http://schemas.microsoft.com/office/drawing/2014/main" id="{52FEC2D7-AF7F-DA54-C649-10A1586E3F2B}"/>
              </a:ext>
            </a:extLst>
          </p:cNvPr>
          <p:cNvPicPr>
            <a:picLocks noChangeAspect="1"/>
          </p:cNvPicPr>
          <p:nvPr/>
        </p:nvPicPr>
        <p:blipFill>
          <a:blip r:embed="rId2"/>
          <a:stretch>
            <a:fillRect/>
          </a:stretch>
        </p:blipFill>
        <p:spPr>
          <a:xfrm>
            <a:off x="29468" y="1665732"/>
            <a:ext cx="5225284" cy="36301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63C2C238-0AC8-3C50-B6B8-70EE20EA6C50}"/>
              </a:ext>
            </a:extLst>
          </p:cNvPr>
          <p:cNvSpPr/>
          <p:nvPr/>
        </p:nvSpPr>
        <p:spPr>
          <a:xfrm>
            <a:off x="121920" y="2321052"/>
            <a:ext cx="4976878" cy="173126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Rectangle 8">
            <a:extLst>
              <a:ext uri="{FF2B5EF4-FFF2-40B4-BE49-F238E27FC236}">
                <a16:creationId xmlns:a16="http://schemas.microsoft.com/office/drawing/2014/main" id="{EDE690D3-3CC6-EB39-4EEC-C05DA10C328E}"/>
              </a:ext>
            </a:extLst>
          </p:cNvPr>
          <p:cNvSpPr/>
          <p:nvPr/>
        </p:nvSpPr>
        <p:spPr>
          <a:xfrm>
            <a:off x="185422" y="4197096"/>
            <a:ext cx="4913376" cy="789432"/>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Callout: Up Arrow 10">
            <a:extLst>
              <a:ext uri="{FF2B5EF4-FFF2-40B4-BE49-F238E27FC236}">
                <a16:creationId xmlns:a16="http://schemas.microsoft.com/office/drawing/2014/main" id="{68622DEF-BA0E-C3F7-66B8-C956A0615CD1}"/>
              </a:ext>
            </a:extLst>
          </p:cNvPr>
          <p:cNvSpPr/>
          <p:nvPr/>
        </p:nvSpPr>
        <p:spPr>
          <a:xfrm>
            <a:off x="926592" y="4997196"/>
            <a:ext cx="3431036" cy="1243584"/>
          </a:xfrm>
          <a:prstGeom prst="upArrowCallo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highlight>
                  <a:srgbClr val="000000"/>
                </a:highlight>
              </a:rPr>
              <a:t>Cosmetics</a:t>
            </a:r>
            <a:endParaRPr lang="en-MY" b="1" dirty="0">
              <a:highlight>
                <a:srgbClr val="000000"/>
              </a:highlight>
            </a:endParaRPr>
          </a:p>
        </p:txBody>
      </p:sp>
      <p:pic>
        <p:nvPicPr>
          <p:cNvPr id="13" name="Picture 12">
            <a:extLst>
              <a:ext uri="{FF2B5EF4-FFF2-40B4-BE49-F238E27FC236}">
                <a16:creationId xmlns:a16="http://schemas.microsoft.com/office/drawing/2014/main" id="{93B04BEB-6A57-5F3B-CD9F-AE3D44C1B0B3}"/>
              </a:ext>
            </a:extLst>
          </p:cNvPr>
          <p:cNvPicPr>
            <a:picLocks noChangeAspect="1"/>
          </p:cNvPicPr>
          <p:nvPr/>
        </p:nvPicPr>
        <p:blipFill>
          <a:blip r:embed="rId3"/>
          <a:stretch>
            <a:fillRect/>
          </a:stretch>
        </p:blipFill>
        <p:spPr>
          <a:xfrm>
            <a:off x="5809015" y="1273986"/>
            <a:ext cx="5456393" cy="5491169"/>
          </a:xfrm>
          <a:prstGeom prst="rect">
            <a:avLst/>
          </a:prstGeom>
        </p:spPr>
      </p:pic>
      <p:sp>
        <p:nvSpPr>
          <p:cNvPr id="3" name="Freeform 22">
            <a:extLst>
              <a:ext uri="{FF2B5EF4-FFF2-40B4-BE49-F238E27FC236}">
                <a16:creationId xmlns:a16="http://schemas.microsoft.com/office/drawing/2014/main" id="{A0596ECD-AF76-3134-E157-BBF05FF22283}"/>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p:spPr>
        <p:txBody>
          <a:bodyPr/>
          <a:lstStyle/>
          <a:p>
            <a:endParaRPr lang="en-MY"/>
          </a:p>
        </p:txBody>
      </p:sp>
    </p:spTree>
    <p:extLst>
      <p:ext uri="{BB962C8B-B14F-4D97-AF65-F5344CB8AC3E}">
        <p14:creationId xmlns:p14="http://schemas.microsoft.com/office/powerpoint/2010/main" val="38832852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4FECD-05A8-E79F-5E81-94BF197B8045}"/>
              </a:ext>
            </a:extLst>
          </p:cNvPr>
          <p:cNvSpPr>
            <a:spLocks noGrp="1"/>
          </p:cNvSpPr>
          <p:nvPr>
            <p:ph type="title"/>
          </p:nvPr>
        </p:nvSpPr>
        <p:spPr>
          <a:xfrm>
            <a:off x="166815" y="100585"/>
            <a:ext cx="8574849" cy="935736"/>
          </a:xfrm>
        </p:spPr>
        <p:txBody>
          <a:bodyPr/>
          <a:lstStyle/>
          <a:p>
            <a:r>
              <a:rPr lang="en-US" i="1" dirty="0" err="1"/>
              <a:t>tmap</a:t>
            </a:r>
            <a:r>
              <a:rPr lang="en-US" dirty="0"/>
              <a:t> for thematic map</a:t>
            </a:r>
            <a:endParaRPr lang="en-MY" dirty="0"/>
          </a:p>
        </p:txBody>
      </p:sp>
      <p:pic>
        <p:nvPicPr>
          <p:cNvPr id="5" name="Picture 4">
            <a:extLst>
              <a:ext uri="{FF2B5EF4-FFF2-40B4-BE49-F238E27FC236}">
                <a16:creationId xmlns:a16="http://schemas.microsoft.com/office/drawing/2014/main" id="{3117A40E-76F1-ED07-74B5-55E80C1309DD}"/>
              </a:ext>
            </a:extLst>
          </p:cNvPr>
          <p:cNvPicPr>
            <a:picLocks noChangeAspect="1"/>
          </p:cNvPicPr>
          <p:nvPr/>
        </p:nvPicPr>
        <p:blipFill>
          <a:blip r:embed="rId2"/>
          <a:stretch>
            <a:fillRect/>
          </a:stretch>
        </p:blipFill>
        <p:spPr>
          <a:xfrm>
            <a:off x="464490" y="1036321"/>
            <a:ext cx="9898710" cy="4413503"/>
          </a:xfrm>
          <a:prstGeom prst="rect">
            <a:avLst/>
          </a:prstGeom>
        </p:spPr>
      </p:pic>
      <p:sp>
        <p:nvSpPr>
          <p:cNvPr id="7" name="Rectangle 6">
            <a:extLst>
              <a:ext uri="{FF2B5EF4-FFF2-40B4-BE49-F238E27FC236}">
                <a16:creationId xmlns:a16="http://schemas.microsoft.com/office/drawing/2014/main" id="{E74DC15C-6A78-5735-7EA0-2A629A05D478}"/>
              </a:ext>
            </a:extLst>
          </p:cNvPr>
          <p:cNvSpPr/>
          <p:nvPr/>
        </p:nvSpPr>
        <p:spPr>
          <a:xfrm>
            <a:off x="1207008" y="4291584"/>
            <a:ext cx="9156192" cy="68275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Freeform 22">
            <a:extLst>
              <a:ext uri="{FF2B5EF4-FFF2-40B4-BE49-F238E27FC236}">
                <a16:creationId xmlns:a16="http://schemas.microsoft.com/office/drawing/2014/main" id="{64551325-82F2-E0C0-F16D-B4BD4BCB55A0}"/>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p:spPr>
        <p:txBody>
          <a:bodyPr/>
          <a:lstStyle/>
          <a:p>
            <a:endParaRPr lang="en-MY"/>
          </a:p>
        </p:txBody>
      </p:sp>
    </p:spTree>
    <p:extLst>
      <p:ext uri="{BB962C8B-B14F-4D97-AF65-F5344CB8AC3E}">
        <p14:creationId xmlns:p14="http://schemas.microsoft.com/office/powerpoint/2010/main" val="38915817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331F7-DA37-9666-9C57-FD87A2E4786B}"/>
              </a:ext>
            </a:extLst>
          </p:cNvPr>
          <p:cNvSpPr>
            <a:spLocks noGrp="1"/>
          </p:cNvSpPr>
          <p:nvPr>
            <p:ph type="title"/>
          </p:nvPr>
        </p:nvSpPr>
        <p:spPr>
          <a:xfrm>
            <a:off x="97536" y="2142744"/>
            <a:ext cx="3377184" cy="1847088"/>
          </a:xfrm>
        </p:spPr>
        <p:txBody>
          <a:bodyPr>
            <a:normAutofit fontScale="90000"/>
          </a:bodyPr>
          <a:lstStyle/>
          <a:p>
            <a:r>
              <a:rPr lang="en-US" dirty="0"/>
              <a:t>Interactive Thematic Map</a:t>
            </a:r>
            <a:endParaRPr lang="en-MY" dirty="0"/>
          </a:p>
        </p:txBody>
      </p:sp>
      <p:pic>
        <p:nvPicPr>
          <p:cNvPr id="7" name="Picture 6">
            <a:extLst>
              <a:ext uri="{FF2B5EF4-FFF2-40B4-BE49-F238E27FC236}">
                <a16:creationId xmlns:a16="http://schemas.microsoft.com/office/drawing/2014/main" id="{2598A515-F29C-94D5-F829-378260D4DB17}"/>
              </a:ext>
            </a:extLst>
          </p:cNvPr>
          <p:cNvPicPr>
            <a:picLocks noChangeAspect="1"/>
          </p:cNvPicPr>
          <p:nvPr/>
        </p:nvPicPr>
        <p:blipFill>
          <a:blip r:embed="rId2"/>
          <a:stretch>
            <a:fillRect/>
          </a:stretch>
        </p:blipFill>
        <p:spPr>
          <a:xfrm>
            <a:off x="3830999" y="219232"/>
            <a:ext cx="6773329" cy="6419535"/>
          </a:xfrm>
          <a:prstGeom prst="rect">
            <a:avLst/>
          </a:prstGeom>
        </p:spPr>
      </p:pic>
      <p:sp>
        <p:nvSpPr>
          <p:cNvPr id="3" name="Freeform 22">
            <a:extLst>
              <a:ext uri="{FF2B5EF4-FFF2-40B4-BE49-F238E27FC236}">
                <a16:creationId xmlns:a16="http://schemas.microsoft.com/office/drawing/2014/main" id="{311146EE-DD58-5D34-A730-B4949D52F313}"/>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p:spPr>
        <p:txBody>
          <a:bodyPr/>
          <a:lstStyle/>
          <a:p>
            <a:endParaRPr lang="en-MY"/>
          </a:p>
        </p:txBody>
      </p:sp>
    </p:spTree>
    <p:extLst>
      <p:ext uri="{BB962C8B-B14F-4D97-AF65-F5344CB8AC3E}">
        <p14:creationId xmlns:p14="http://schemas.microsoft.com/office/powerpoint/2010/main" val="39779577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4FECD-05A8-E79F-5E81-94BF197B8045}"/>
              </a:ext>
            </a:extLst>
          </p:cNvPr>
          <p:cNvSpPr>
            <a:spLocks noGrp="1"/>
          </p:cNvSpPr>
          <p:nvPr>
            <p:ph type="title"/>
          </p:nvPr>
        </p:nvSpPr>
        <p:spPr>
          <a:xfrm>
            <a:off x="1629188" y="210313"/>
            <a:ext cx="10018713" cy="935736"/>
          </a:xfrm>
        </p:spPr>
        <p:txBody>
          <a:bodyPr/>
          <a:lstStyle/>
          <a:p>
            <a:r>
              <a:rPr lang="en-US" i="1" dirty="0" err="1"/>
              <a:t>tmap</a:t>
            </a:r>
            <a:r>
              <a:rPr lang="en-US" dirty="0"/>
              <a:t> for serial events</a:t>
            </a:r>
            <a:endParaRPr lang="en-MY" dirty="0"/>
          </a:p>
        </p:txBody>
      </p:sp>
      <p:sp>
        <p:nvSpPr>
          <p:cNvPr id="4" name="Title 1">
            <a:extLst>
              <a:ext uri="{FF2B5EF4-FFF2-40B4-BE49-F238E27FC236}">
                <a16:creationId xmlns:a16="http://schemas.microsoft.com/office/drawing/2014/main" id="{052B4105-2D54-6FD8-2817-898B2471D72F}"/>
              </a:ext>
            </a:extLst>
          </p:cNvPr>
          <p:cNvSpPr txBox="1">
            <a:spLocks/>
          </p:cNvSpPr>
          <p:nvPr/>
        </p:nvSpPr>
        <p:spPr>
          <a:xfrm>
            <a:off x="0" y="1146049"/>
            <a:ext cx="4974336" cy="935736"/>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Convert variable to factor with ordered level</a:t>
            </a:r>
            <a:endParaRPr lang="en-MY" sz="2800" dirty="0"/>
          </a:p>
        </p:txBody>
      </p:sp>
      <p:pic>
        <p:nvPicPr>
          <p:cNvPr id="5" name="Picture 4">
            <a:extLst>
              <a:ext uri="{FF2B5EF4-FFF2-40B4-BE49-F238E27FC236}">
                <a16:creationId xmlns:a16="http://schemas.microsoft.com/office/drawing/2014/main" id="{D107158A-5DA5-4183-3829-4C54B2CB25F8}"/>
              </a:ext>
            </a:extLst>
          </p:cNvPr>
          <p:cNvPicPr>
            <a:picLocks noChangeAspect="1"/>
          </p:cNvPicPr>
          <p:nvPr/>
        </p:nvPicPr>
        <p:blipFill>
          <a:blip r:embed="rId2"/>
          <a:stretch>
            <a:fillRect/>
          </a:stretch>
        </p:blipFill>
        <p:spPr>
          <a:xfrm>
            <a:off x="267304" y="2257776"/>
            <a:ext cx="4451000" cy="1290096"/>
          </a:xfrm>
          <a:prstGeom prst="rect">
            <a:avLst/>
          </a:prstGeom>
        </p:spPr>
      </p:pic>
      <p:pic>
        <p:nvPicPr>
          <p:cNvPr id="9" name="Picture 8">
            <a:extLst>
              <a:ext uri="{FF2B5EF4-FFF2-40B4-BE49-F238E27FC236}">
                <a16:creationId xmlns:a16="http://schemas.microsoft.com/office/drawing/2014/main" id="{0CAC1A40-C860-BE89-C82C-8781F3CD07D2}"/>
              </a:ext>
            </a:extLst>
          </p:cNvPr>
          <p:cNvPicPr>
            <a:picLocks noChangeAspect="1"/>
          </p:cNvPicPr>
          <p:nvPr/>
        </p:nvPicPr>
        <p:blipFill>
          <a:blip r:embed="rId3"/>
          <a:stretch>
            <a:fillRect/>
          </a:stretch>
        </p:blipFill>
        <p:spPr>
          <a:xfrm>
            <a:off x="5588296" y="3169920"/>
            <a:ext cx="5335736" cy="3123157"/>
          </a:xfrm>
          <a:prstGeom prst="rect">
            <a:avLst/>
          </a:prstGeom>
        </p:spPr>
      </p:pic>
      <p:sp>
        <p:nvSpPr>
          <p:cNvPr id="10" name="Rectangle 9">
            <a:extLst>
              <a:ext uri="{FF2B5EF4-FFF2-40B4-BE49-F238E27FC236}">
                <a16:creationId xmlns:a16="http://schemas.microsoft.com/office/drawing/2014/main" id="{3595C81C-C41D-6870-4EF7-F1424B1EC9BA}"/>
              </a:ext>
            </a:extLst>
          </p:cNvPr>
          <p:cNvSpPr/>
          <p:nvPr/>
        </p:nvSpPr>
        <p:spPr>
          <a:xfrm>
            <a:off x="8827008" y="2987040"/>
            <a:ext cx="1048512" cy="342595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Freeform 22">
            <a:extLst>
              <a:ext uri="{FF2B5EF4-FFF2-40B4-BE49-F238E27FC236}">
                <a16:creationId xmlns:a16="http://schemas.microsoft.com/office/drawing/2014/main" id="{17D4A62C-F7EF-E5A6-436B-C764DE92C7DF}"/>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p:spPr>
        <p:txBody>
          <a:bodyPr/>
          <a:lstStyle/>
          <a:p>
            <a:endParaRPr lang="en-MY"/>
          </a:p>
        </p:txBody>
      </p:sp>
    </p:spTree>
    <p:extLst>
      <p:ext uri="{BB962C8B-B14F-4D97-AF65-F5344CB8AC3E}">
        <p14:creationId xmlns:p14="http://schemas.microsoft.com/office/powerpoint/2010/main" val="42251498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21A9AD-3D90-24EB-12BA-4AA23B749B28}"/>
              </a:ext>
            </a:extLst>
          </p:cNvPr>
          <p:cNvPicPr>
            <a:picLocks noChangeAspect="1"/>
          </p:cNvPicPr>
          <p:nvPr/>
        </p:nvPicPr>
        <p:blipFill>
          <a:blip r:embed="rId2"/>
          <a:stretch>
            <a:fillRect/>
          </a:stretch>
        </p:blipFill>
        <p:spPr>
          <a:xfrm>
            <a:off x="2635044" y="424955"/>
            <a:ext cx="7956069" cy="62517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itle 1">
            <a:extLst>
              <a:ext uri="{FF2B5EF4-FFF2-40B4-BE49-F238E27FC236}">
                <a16:creationId xmlns:a16="http://schemas.microsoft.com/office/drawing/2014/main" id="{1FB70B57-5109-3CAF-7EB9-B4382147CC5C}"/>
              </a:ext>
            </a:extLst>
          </p:cNvPr>
          <p:cNvSpPr>
            <a:spLocks noGrp="1"/>
          </p:cNvSpPr>
          <p:nvPr>
            <p:ph type="title"/>
          </p:nvPr>
        </p:nvSpPr>
        <p:spPr>
          <a:xfrm>
            <a:off x="97537" y="2142744"/>
            <a:ext cx="2385938" cy="2419424"/>
          </a:xfrm>
        </p:spPr>
        <p:txBody>
          <a:bodyPr>
            <a:normAutofit/>
          </a:bodyPr>
          <a:lstStyle/>
          <a:p>
            <a:r>
              <a:rPr lang="en-US" dirty="0"/>
              <a:t>Small multiple maps</a:t>
            </a:r>
            <a:endParaRPr lang="en-MY" dirty="0"/>
          </a:p>
        </p:txBody>
      </p:sp>
      <p:sp>
        <p:nvSpPr>
          <p:cNvPr id="2" name="Freeform 22">
            <a:extLst>
              <a:ext uri="{FF2B5EF4-FFF2-40B4-BE49-F238E27FC236}">
                <a16:creationId xmlns:a16="http://schemas.microsoft.com/office/drawing/2014/main" id="{37A7F11F-594B-3AE3-20F7-D7EE91ADF4F5}"/>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p:spPr>
        <p:txBody>
          <a:bodyPr/>
          <a:lstStyle/>
          <a:p>
            <a:endParaRPr lang="en-MY"/>
          </a:p>
        </p:txBody>
      </p:sp>
    </p:spTree>
    <p:extLst>
      <p:ext uri="{BB962C8B-B14F-4D97-AF65-F5344CB8AC3E}">
        <p14:creationId xmlns:p14="http://schemas.microsoft.com/office/powerpoint/2010/main" val="2322082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95593E-3A5E-D0A6-7A89-452DCC03233A}"/>
              </a:ext>
            </a:extLst>
          </p:cNvPr>
          <p:cNvSpPr>
            <a:spLocks noGrp="1"/>
          </p:cNvSpPr>
          <p:nvPr>
            <p:ph type="title"/>
          </p:nvPr>
        </p:nvSpPr>
        <p:spPr>
          <a:xfrm>
            <a:off x="172796" y="968566"/>
            <a:ext cx="6496228" cy="1040987"/>
          </a:xfrm>
        </p:spPr>
        <p:txBody>
          <a:bodyPr>
            <a:normAutofit fontScale="90000"/>
          </a:bodyPr>
          <a:lstStyle/>
          <a:p>
            <a:r>
              <a:rPr lang="en-US" dirty="0"/>
              <a:t>Compute Spatial Autocorrelation </a:t>
            </a:r>
            <a:endParaRPr lang="en-MY" dirty="0"/>
          </a:p>
        </p:txBody>
      </p:sp>
      <p:sp>
        <p:nvSpPr>
          <p:cNvPr id="2" name="Title 1">
            <a:extLst>
              <a:ext uri="{FF2B5EF4-FFF2-40B4-BE49-F238E27FC236}">
                <a16:creationId xmlns:a16="http://schemas.microsoft.com/office/drawing/2014/main" id="{0A1E0A5D-7034-5918-C1B6-FA824FA010DA}"/>
              </a:ext>
            </a:extLst>
          </p:cNvPr>
          <p:cNvSpPr txBox="1">
            <a:spLocks/>
          </p:cNvSpPr>
          <p:nvPr/>
        </p:nvSpPr>
        <p:spPr>
          <a:xfrm>
            <a:off x="1416380" y="-36346"/>
            <a:ext cx="9253728" cy="117348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i="1" dirty="0" err="1"/>
              <a:t>tmap</a:t>
            </a:r>
            <a:r>
              <a:rPr lang="en-US" dirty="0"/>
              <a:t> for map with statistical properties</a:t>
            </a:r>
            <a:endParaRPr lang="en-MY" dirty="0"/>
          </a:p>
        </p:txBody>
      </p:sp>
      <p:pic>
        <p:nvPicPr>
          <p:cNvPr id="11" name="Picture 10">
            <a:extLst>
              <a:ext uri="{FF2B5EF4-FFF2-40B4-BE49-F238E27FC236}">
                <a16:creationId xmlns:a16="http://schemas.microsoft.com/office/drawing/2014/main" id="{3D1ADF4D-CDD7-C1EA-D8D8-97C1D1795C8A}"/>
              </a:ext>
            </a:extLst>
          </p:cNvPr>
          <p:cNvPicPr>
            <a:picLocks noChangeAspect="1"/>
          </p:cNvPicPr>
          <p:nvPr/>
        </p:nvPicPr>
        <p:blipFill>
          <a:blip r:embed="rId2"/>
          <a:stretch>
            <a:fillRect/>
          </a:stretch>
        </p:blipFill>
        <p:spPr>
          <a:xfrm>
            <a:off x="310009" y="2142046"/>
            <a:ext cx="6221801" cy="3326067"/>
          </a:xfrm>
          <a:prstGeom prst="rect">
            <a:avLst/>
          </a:prstGeom>
        </p:spPr>
      </p:pic>
      <p:pic>
        <p:nvPicPr>
          <p:cNvPr id="14" name="Picture 13">
            <a:extLst>
              <a:ext uri="{FF2B5EF4-FFF2-40B4-BE49-F238E27FC236}">
                <a16:creationId xmlns:a16="http://schemas.microsoft.com/office/drawing/2014/main" id="{AE7E3536-AC27-5202-DEA4-AB7BCC4FDCEA}"/>
              </a:ext>
            </a:extLst>
          </p:cNvPr>
          <p:cNvPicPr>
            <a:picLocks noChangeAspect="1"/>
          </p:cNvPicPr>
          <p:nvPr/>
        </p:nvPicPr>
        <p:blipFill>
          <a:blip r:embed="rId3"/>
          <a:stretch>
            <a:fillRect/>
          </a:stretch>
        </p:blipFill>
        <p:spPr>
          <a:xfrm>
            <a:off x="310009" y="5678699"/>
            <a:ext cx="6221801" cy="816790"/>
          </a:xfrm>
          <a:prstGeom prst="rect">
            <a:avLst/>
          </a:prstGeom>
        </p:spPr>
      </p:pic>
      <p:pic>
        <p:nvPicPr>
          <p:cNvPr id="16" name="Picture 15">
            <a:extLst>
              <a:ext uri="{FF2B5EF4-FFF2-40B4-BE49-F238E27FC236}">
                <a16:creationId xmlns:a16="http://schemas.microsoft.com/office/drawing/2014/main" id="{15528C4C-D38F-1E87-D93F-2CD5B286CA02}"/>
              </a:ext>
            </a:extLst>
          </p:cNvPr>
          <p:cNvPicPr>
            <a:picLocks noChangeAspect="1"/>
          </p:cNvPicPr>
          <p:nvPr/>
        </p:nvPicPr>
        <p:blipFill>
          <a:blip r:embed="rId4"/>
          <a:stretch>
            <a:fillRect/>
          </a:stretch>
        </p:blipFill>
        <p:spPr>
          <a:xfrm>
            <a:off x="7455179" y="2009553"/>
            <a:ext cx="4061812" cy="4216084"/>
          </a:xfrm>
          <a:prstGeom prst="rect">
            <a:avLst/>
          </a:prstGeom>
        </p:spPr>
      </p:pic>
      <p:sp>
        <p:nvSpPr>
          <p:cNvPr id="3" name="Freeform 22">
            <a:extLst>
              <a:ext uri="{FF2B5EF4-FFF2-40B4-BE49-F238E27FC236}">
                <a16:creationId xmlns:a16="http://schemas.microsoft.com/office/drawing/2014/main" id="{9E1EB90F-83B0-3A08-6D05-D6A8389AE331}"/>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5"/>
            <a:stretch>
              <a:fillRect t="-18099" b="-18099"/>
            </a:stretch>
          </a:blipFill>
        </p:spPr>
        <p:txBody>
          <a:bodyPr/>
          <a:lstStyle/>
          <a:p>
            <a:endParaRPr lang="en-MY"/>
          </a:p>
        </p:txBody>
      </p:sp>
      <p:sp>
        <p:nvSpPr>
          <p:cNvPr id="4" name="Rectangle 3">
            <a:extLst>
              <a:ext uri="{FF2B5EF4-FFF2-40B4-BE49-F238E27FC236}">
                <a16:creationId xmlns:a16="http://schemas.microsoft.com/office/drawing/2014/main" id="{92B6B165-9D66-7BD3-276C-BE480C871A47}"/>
              </a:ext>
            </a:extLst>
          </p:cNvPr>
          <p:cNvSpPr/>
          <p:nvPr/>
        </p:nvSpPr>
        <p:spPr>
          <a:xfrm>
            <a:off x="7304567" y="4178595"/>
            <a:ext cx="4577424" cy="189259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117854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6FCD3C-E8D7-2419-160E-A0304F3D9D12}"/>
              </a:ext>
            </a:extLst>
          </p:cNvPr>
          <p:cNvSpPr>
            <a:spLocks noGrp="1"/>
          </p:cNvSpPr>
          <p:nvPr>
            <p:ph type="title"/>
          </p:nvPr>
        </p:nvSpPr>
        <p:spPr>
          <a:xfrm>
            <a:off x="1609344" y="240792"/>
            <a:ext cx="9253728" cy="1173480"/>
          </a:xfrm>
        </p:spPr>
        <p:txBody>
          <a:bodyPr>
            <a:normAutofit/>
          </a:bodyPr>
          <a:lstStyle/>
          <a:p>
            <a:r>
              <a:rPr lang="en-US" i="1" dirty="0" err="1"/>
              <a:t>tmap</a:t>
            </a:r>
            <a:r>
              <a:rPr lang="en-US" dirty="0"/>
              <a:t> for map with statistical properties</a:t>
            </a:r>
            <a:endParaRPr lang="en-MY" dirty="0"/>
          </a:p>
        </p:txBody>
      </p:sp>
      <p:pic>
        <p:nvPicPr>
          <p:cNvPr id="6" name="Picture 5">
            <a:extLst>
              <a:ext uri="{FF2B5EF4-FFF2-40B4-BE49-F238E27FC236}">
                <a16:creationId xmlns:a16="http://schemas.microsoft.com/office/drawing/2014/main" id="{0E7C8012-597C-6AB1-3479-BB96F299C475}"/>
              </a:ext>
            </a:extLst>
          </p:cNvPr>
          <p:cNvPicPr>
            <a:picLocks noChangeAspect="1"/>
          </p:cNvPicPr>
          <p:nvPr/>
        </p:nvPicPr>
        <p:blipFill>
          <a:blip r:embed="rId2"/>
          <a:stretch>
            <a:fillRect/>
          </a:stretch>
        </p:blipFill>
        <p:spPr>
          <a:xfrm>
            <a:off x="1020724" y="1691640"/>
            <a:ext cx="8598763" cy="2531404"/>
          </a:xfrm>
          <a:prstGeom prst="rect">
            <a:avLst/>
          </a:prstGeom>
        </p:spPr>
      </p:pic>
      <p:sp>
        <p:nvSpPr>
          <p:cNvPr id="7" name="Rectangle 6">
            <a:extLst>
              <a:ext uri="{FF2B5EF4-FFF2-40B4-BE49-F238E27FC236}">
                <a16:creationId xmlns:a16="http://schemas.microsoft.com/office/drawing/2014/main" id="{26693664-2C92-CC75-0A5A-C475751FE539}"/>
              </a:ext>
            </a:extLst>
          </p:cNvPr>
          <p:cNvSpPr/>
          <p:nvPr/>
        </p:nvSpPr>
        <p:spPr>
          <a:xfrm>
            <a:off x="1865375" y="4791456"/>
            <a:ext cx="7107936" cy="92659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i="1" dirty="0" err="1">
                <a:solidFill>
                  <a:schemeClr val="tx1"/>
                </a:solidFill>
              </a:rPr>
              <a:t>tmap</a:t>
            </a:r>
            <a:r>
              <a:rPr lang="en-US" sz="2800" dirty="0">
                <a:solidFill>
                  <a:schemeClr val="tx1"/>
                </a:solidFill>
              </a:rPr>
              <a:t> enable integration of statistical properties following spatial analysis.</a:t>
            </a:r>
          </a:p>
        </p:txBody>
      </p:sp>
      <p:sp>
        <p:nvSpPr>
          <p:cNvPr id="2" name="Freeform 22">
            <a:extLst>
              <a:ext uri="{FF2B5EF4-FFF2-40B4-BE49-F238E27FC236}">
                <a16:creationId xmlns:a16="http://schemas.microsoft.com/office/drawing/2014/main" id="{99D673E2-362D-DC12-8B5C-BE1280F3454F}"/>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p:spPr>
        <p:txBody>
          <a:bodyPr/>
          <a:lstStyle/>
          <a:p>
            <a:endParaRPr lang="en-MY"/>
          </a:p>
        </p:txBody>
      </p:sp>
    </p:spTree>
    <p:extLst>
      <p:ext uri="{BB962C8B-B14F-4D97-AF65-F5344CB8AC3E}">
        <p14:creationId xmlns:p14="http://schemas.microsoft.com/office/powerpoint/2010/main" val="2555147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6FCD3C-E8D7-2419-160E-A0304F3D9D12}"/>
              </a:ext>
            </a:extLst>
          </p:cNvPr>
          <p:cNvSpPr>
            <a:spLocks noGrp="1"/>
          </p:cNvSpPr>
          <p:nvPr>
            <p:ph type="title"/>
          </p:nvPr>
        </p:nvSpPr>
        <p:spPr>
          <a:xfrm>
            <a:off x="17315" y="1021080"/>
            <a:ext cx="3798781" cy="3550920"/>
          </a:xfrm>
        </p:spPr>
        <p:txBody>
          <a:bodyPr>
            <a:normAutofit/>
          </a:bodyPr>
          <a:lstStyle/>
          <a:p>
            <a:r>
              <a:rPr lang="en-US" i="1" dirty="0" err="1"/>
              <a:t>tmap</a:t>
            </a:r>
            <a:r>
              <a:rPr lang="en-US" dirty="0"/>
              <a:t> for map with statistical properties</a:t>
            </a:r>
            <a:endParaRPr lang="en-MY" dirty="0"/>
          </a:p>
        </p:txBody>
      </p:sp>
      <p:pic>
        <p:nvPicPr>
          <p:cNvPr id="3" name="Picture 2">
            <a:extLst>
              <a:ext uri="{FF2B5EF4-FFF2-40B4-BE49-F238E27FC236}">
                <a16:creationId xmlns:a16="http://schemas.microsoft.com/office/drawing/2014/main" id="{79F8BB25-2541-08D7-3D2D-A11F3617A026}"/>
              </a:ext>
            </a:extLst>
          </p:cNvPr>
          <p:cNvPicPr>
            <a:picLocks noChangeAspect="1"/>
          </p:cNvPicPr>
          <p:nvPr/>
        </p:nvPicPr>
        <p:blipFill>
          <a:blip r:embed="rId2"/>
          <a:stretch>
            <a:fillRect/>
          </a:stretch>
        </p:blipFill>
        <p:spPr>
          <a:xfrm>
            <a:off x="4558835" y="200308"/>
            <a:ext cx="5536141" cy="64573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Freeform 22">
            <a:extLst>
              <a:ext uri="{FF2B5EF4-FFF2-40B4-BE49-F238E27FC236}">
                <a16:creationId xmlns:a16="http://schemas.microsoft.com/office/drawing/2014/main" id="{8729A842-ED6D-4BF6-6FDF-CFA635983D0F}"/>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p:spPr>
        <p:txBody>
          <a:bodyPr/>
          <a:lstStyle/>
          <a:p>
            <a:endParaRPr lang="en-MY"/>
          </a:p>
        </p:txBody>
      </p:sp>
    </p:spTree>
    <p:extLst>
      <p:ext uri="{BB962C8B-B14F-4D97-AF65-F5344CB8AC3E}">
        <p14:creationId xmlns:p14="http://schemas.microsoft.com/office/powerpoint/2010/main" val="37158000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6FCD3C-E8D7-2419-160E-A0304F3D9D12}"/>
              </a:ext>
            </a:extLst>
          </p:cNvPr>
          <p:cNvSpPr>
            <a:spLocks noGrp="1"/>
          </p:cNvSpPr>
          <p:nvPr>
            <p:ph type="title"/>
          </p:nvPr>
        </p:nvSpPr>
        <p:spPr>
          <a:xfrm>
            <a:off x="85344" y="15240"/>
            <a:ext cx="8586701" cy="527304"/>
          </a:xfrm>
        </p:spPr>
        <p:txBody>
          <a:bodyPr>
            <a:normAutofit fontScale="90000"/>
          </a:bodyPr>
          <a:lstStyle/>
          <a:p>
            <a:r>
              <a:rPr lang="en-US" i="1" dirty="0" err="1"/>
              <a:t>tmap</a:t>
            </a:r>
            <a:r>
              <a:rPr lang="en-US" dirty="0"/>
              <a:t> for map with statistical properties</a:t>
            </a:r>
            <a:endParaRPr lang="en-MY" dirty="0"/>
          </a:p>
        </p:txBody>
      </p:sp>
      <p:pic>
        <p:nvPicPr>
          <p:cNvPr id="5" name="Picture 4">
            <a:extLst>
              <a:ext uri="{FF2B5EF4-FFF2-40B4-BE49-F238E27FC236}">
                <a16:creationId xmlns:a16="http://schemas.microsoft.com/office/drawing/2014/main" id="{64C1FE90-34BD-4316-AFE9-A86E55AC38C0}"/>
              </a:ext>
            </a:extLst>
          </p:cNvPr>
          <p:cNvPicPr>
            <a:picLocks noChangeAspect="1"/>
          </p:cNvPicPr>
          <p:nvPr/>
        </p:nvPicPr>
        <p:blipFill>
          <a:blip r:embed="rId2"/>
          <a:stretch>
            <a:fillRect/>
          </a:stretch>
        </p:blipFill>
        <p:spPr>
          <a:xfrm>
            <a:off x="0" y="1788345"/>
            <a:ext cx="7363968" cy="2728173"/>
          </a:xfrm>
          <a:prstGeom prst="rect">
            <a:avLst/>
          </a:prstGeom>
        </p:spPr>
      </p:pic>
      <p:pic>
        <p:nvPicPr>
          <p:cNvPr id="9" name="Picture 8">
            <a:extLst>
              <a:ext uri="{FF2B5EF4-FFF2-40B4-BE49-F238E27FC236}">
                <a16:creationId xmlns:a16="http://schemas.microsoft.com/office/drawing/2014/main" id="{B1A5F215-6331-0313-4062-4443C7DB36BA}"/>
              </a:ext>
            </a:extLst>
          </p:cNvPr>
          <p:cNvPicPr>
            <a:picLocks noChangeAspect="1"/>
          </p:cNvPicPr>
          <p:nvPr/>
        </p:nvPicPr>
        <p:blipFill>
          <a:blip r:embed="rId3"/>
          <a:stretch>
            <a:fillRect/>
          </a:stretch>
        </p:blipFill>
        <p:spPr>
          <a:xfrm>
            <a:off x="5758157" y="1072146"/>
            <a:ext cx="5827775" cy="5446641"/>
          </a:xfrm>
          <a:prstGeom prst="rect">
            <a:avLst/>
          </a:prstGeom>
        </p:spPr>
      </p:pic>
      <p:sp>
        <p:nvSpPr>
          <p:cNvPr id="2" name="Freeform 22">
            <a:extLst>
              <a:ext uri="{FF2B5EF4-FFF2-40B4-BE49-F238E27FC236}">
                <a16:creationId xmlns:a16="http://schemas.microsoft.com/office/drawing/2014/main" id="{A7B70039-CE96-87C1-1398-3DD38B03A96A}"/>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p:spPr>
        <p:txBody>
          <a:bodyPr/>
          <a:lstStyle/>
          <a:p>
            <a:endParaRPr lang="en-MY"/>
          </a:p>
        </p:txBody>
      </p:sp>
    </p:spTree>
    <p:extLst>
      <p:ext uri="{BB962C8B-B14F-4D97-AF65-F5344CB8AC3E}">
        <p14:creationId xmlns:p14="http://schemas.microsoft.com/office/powerpoint/2010/main" val="13669271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4A98F-573B-D3CF-BCD2-2CB4E1E5D179}"/>
              </a:ext>
            </a:extLst>
          </p:cNvPr>
          <p:cNvSpPr>
            <a:spLocks noGrp="1"/>
          </p:cNvSpPr>
          <p:nvPr>
            <p:ph type="title"/>
          </p:nvPr>
        </p:nvSpPr>
        <p:spPr>
          <a:xfrm>
            <a:off x="1484311" y="685801"/>
            <a:ext cx="9258371" cy="1350264"/>
          </a:xfrm>
        </p:spPr>
        <p:txBody>
          <a:bodyPr/>
          <a:lstStyle/>
          <a:p>
            <a:r>
              <a:rPr lang="en-US" dirty="0"/>
              <a:t>Limitation of spatial data in communicable diseases</a:t>
            </a:r>
            <a:endParaRPr lang="en-MY" dirty="0"/>
          </a:p>
        </p:txBody>
      </p:sp>
      <p:sp>
        <p:nvSpPr>
          <p:cNvPr id="3" name="Content Placeholder 2">
            <a:extLst>
              <a:ext uri="{FF2B5EF4-FFF2-40B4-BE49-F238E27FC236}">
                <a16:creationId xmlns:a16="http://schemas.microsoft.com/office/drawing/2014/main" id="{6A14B70A-182B-81C2-C9CF-F178CF6D4AC8}"/>
              </a:ext>
            </a:extLst>
          </p:cNvPr>
          <p:cNvSpPr>
            <a:spLocks noGrp="1"/>
          </p:cNvSpPr>
          <p:nvPr>
            <p:ph idx="1"/>
          </p:nvPr>
        </p:nvSpPr>
        <p:spPr>
          <a:xfrm>
            <a:off x="1484311" y="2606039"/>
            <a:ext cx="5123753" cy="3806953"/>
          </a:xfrm>
        </p:spPr>
        <p:txBody>
          <a:bodyPr>
            <a:noAutofit/>
          </a:bodyPr>
          <a:lstStyle/>
          <a:p>
            <a:r>
              <a:rPr lang="en-US" sz="3600" dirty="0"/>
              <a:t>Inaccurate data</a:t>
            </a:r>
          </a:p>
          <a:p>
            <a:r>
              <a:rPr lang="en-US" sz="3600" dirty="0"/>
              <a:t>Confidentiality</a:t>
            </a:r>
          </a:p>
          <a:p>
            <a:r>
              <a:rPr lang="en-US" sz="3600" dirty="0"/>
              <a:t>Use of ZIP codes</a:t>
            </a:r>
          </a:p>
          <a:p>
            <a:r>
              <a:rPr lang="en-US" sz="3600" dirty="0"/>
              <a:t>Geocoding issues</a:t>
            </a:r>
          </a:p>
          <a:p>
            <a:r>
              <a:rPr lang="en-US" sz="3600" dirty="0"/>
              <a:t>Uncertain location</a:t>
            </a:r>
            <a:endParaRPr lang="en-MY" sz="3600" dirty="0"/>
          </a:p>
        </p:txBody>
      </p:sp>
      <p:pic>
        <p:nvPicPr>
          <p:cNvPr id="4098" name="Picture 2" descr="Is your spatial data in two (or more) different coordinate systems? No  problem! – Morán-Ordóñez's research: landscape ecology &amp; global change">
            <a:extLst>
              <a:ext uri="{FF2B5EF4-FFF2-40B4-BE49-F238E27FC236}">
                <a16:creationId xmlns:a16="http://schemas.microsoft.com/office/drawing/2014/main" id="{31064DF6-8F4D-064B-92DC-E171B30C1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0656" y="2606038"/>
            <a:ext cx="5716651" cy="3672841"/>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22">
            <a:extLst>
              <a:ext uri="{FF2B5EF4-FFF2-40B4-BE49-F238E27FC236}">
                <a16:creationId xmlns:a16="http://schemas.microsoft.com/office/drawing/2014/main" id="{EF139616-1998-21EB-7C91-4C57E3EEAA1B}"/>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p:spPr>
        <p:txBody>
          <a:bodyPr/>
          <a:lstStyle/>
          <a:p>
            <a:endParaRPr lang="en-MY"/>
          </a:p>
        </p:txBody>
      </p:sp>
    </p:spTree>
    <p:extLst>
      <p:ext uri="{BB962C8B-B14F-4D97-AF65-F5344CB8AC3E}">
        <p14:creationId xmlns:p14="http://schemas.microsoft.com/office/powerpoint/2010/main" val="2677194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F65B-943E-696E-89E3-43FE6B9DABE3}"/>
              </a:ext>
            </a:extLst>
          </p:cNvPr>
          <p:cNvSpPr>
            <a:spLocks noGrp="1"/>
          </p:cNvSpPr>
          <p:nvPr>
            <p:ph type="title"/>
          </p:nvPr>
        </p:nvSpPr>
        <p:spPr>
          <a:xfrm>
            <a:off x="1484310" y="283465"/>
            <a:ext cx="5757737" cy="1082040"/>
          </a:xfrm>
        </p:spPr>
        <p:txBody>
          <a:bodyPr>
            <a:normAutofit fontScale="90000"/>
          </a:bodyPr>
          <a:lstStyle/>
          <a:p>
            <a:r>
              <a:rPr lang="en-US" dirty="0"/>
              <a:t>Spatial Analysis in Public Health</a:t>
            </a:r>
            <a:endParaRPr lang="en-MY" dirty="0"/>
          </a:p>
        </p:txBody>
      </p:sp>
      <p:pic>
        <p:nvPicPr>
          <p:cNvPr id="5" name="Picture 4">
            <a:extLst>
              <a:ext uri="{FF2B5EF4-FFF2-40B4-BE49-F238E27FC236}">
                <a16:creationId xmlns:a16="http://schemas.microsoft.com/office/drawing/2014/main" id="{CB8D0D43-D864-A980-395D-97768C66232B}"/>
              </a:ext>
            </a:extLst>
          </p:cNvPr>
          <p:cNvPicPr>
            <a:picLocks noChangeAspect="1"/>
          </p:cNvPicPr>
          <p:nvPr/>
        </p:nvPicPr>
        <p:blipFill>
          <a:blip r:embed="rId2"/>
          <a:stretch>
            <a:fillRect/>
          </a:stretch>
        </p:blipFill>
        <p:spPr>
          <a:xfrm>
            <a:off x="1484310" y="1365505"/>
            <a:ext cx="7710978" cy="4523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E8DFAE20-ECD2-0CFE-AD7B-31E35BE69C9C}"/>
              </a:ext>
            </a:extLst>
          </p:cNvPr>
          <p:cNvSpPr txBox="1"/>
          <p:nvPr/>
        </p:nvSpPr>
        <p:spPr>
          <a:xfrm>
            <a:off x="2926080" y="6211669"/>
            <a:ext cx="9265920" cy="646331"/>
          </a:xfrm>
          <a:prstGeom prst="rect">
            <a:avLst/>
          </a:prstGeom>
          <a:noFill/>
        </p:spPr>
        <p:txBody>
          <a:bodyPr wrap="square">
            <a:spAutoFit/>
          </a:bodyPr>
          <a:lstStyle/>
          <a:p>
            <a:r>
              <a:rPr lang="en-US" b="0" i="0" dirty="0">
                <a:solidFill>
                  <a:srgbClr val="222222"/>
                </a:solidFill>
                <a:effectLst/>
                <a:latin typeface="Arial" panose="020B0604020202020204" pitchFamily="34" charset="0"/>
              </a:rPr>
              <a:t>Samat, </a:t>
            </a:r>
            <a:r>
              <a:rPr lang="en-US" b="0" i="0" dirty="0" err="1">
                <a:solidFill>
                  <a:srgbClr val="222222"/>
                </a:solidFill>
                <a:effectLst/>
                <a:latin typeface="Arial" panose="020B0604020202020204" pitchFamily="34" charset="0"/>
              </a:rPr>
              <a:t>Narimah</a:t>
            </a:r>
            <a:r>
              <a:rPr lang="en-US" b="0" i="0" dirty="0">
                <a:solidFill>
                  <a:srgbClr val="222222"/>
                </a:solidFill>
                <a:effectLst/>
                <a:latin typeface="Arial" panose="020B0604020202020204" pitchFamily="34" charset="0"/>
              </a:rPr>
              <a:t>, et al. "investigating geographic distribution of colorectal cancer cases: an example from Penang State, Malaysia." </a:t>
            </a:r>
            <a:r>
              <a:rPr lang="en-US" b="0" i="1" dirty="0">
                <a:solidFill>
                  <a:srgbClr val="222222"/>
                </a:solidFill>
                <a:effectLst/>
                <a:latin typeface="Arial" panose="020B0604020202020204" pitchFamily="34" charset="0"/>
              </a:rPr>
              <a:t>Asian Social Science</a:t>
            </a:r>
            <a:r>
              <a:rPr lang="en-US" b="0" i="0" dirty="0">
                <a:solidFill>
                  <a:srgbClr val="222222"/>
                </a:solidFill>
                <a:effectLst/>
                <a:latin typeface="Arial" panose="020B0604020202020204" pitchFamily="34" charset="0"/>
              </a:rPr>
              <a:t> 9.17 (2013): p38.</a:t>
            </a:r>
            <a:endParaRPr lang="en-MY" dirty="0"/>
          </a:p>
        </p:txBody>
      </p:sp>
      <p:sp>
        <p:nvSpPr>
          <p:cNvPr id="3" name="Freeform 22">
            <a:extLst>
              <a:ext uri="{FF2B5EF4-FFF2-40B4-BE49-F238E27FC236}">
                <a16:creationId xmlns:a16="http://schemas.microsoft.com/office/drawing/2014/main" id="{B381A304-3220-EE4F-D240-57A8076B60F9}"/>
              </a:ext>
            </a:extLst>
          </p:cNvPr>
          <p:cNvSpPr/>
          <p:nvPr/>
        </p:nvSpPr>
        <p:spPr>
          <a:xfrm>
            <a:off x="10847439" y="7742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p:spPr>
        <p:txBody>
          <a:bodyPr/>
          <a:lstStyle/>
          <a:p>
            <a:endParaRPr lang="en-MY"/>
          </a:p>
        </p:txBody>
      </p:sp>
    </p:spTree>
    <p:extLst>
      <p:ext uri="{BB962C8B-B14F-4D97-AF65-F5344CB8AC3E}">
        <p14:creationId xmlns:p14="http://schemas.microsoft.com/office/powerpoint/2010/main" val="6826796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3994D-785F-58D8-4640-155D3A4537C6}"/>
              </a:ext>
            </a:extLst>
          </p:cNvPr>
          <p:cNvSpPr>
            <a:spLocks noGrp="1"/>
          </p:cNvSpPr>
          <p:nvPr>
            <p:ph type="title"/>
          </p:nvPr>
        </p:nvSpPr>
        <p:spPr>
          <a:xfrm>
            <a:off x="1484311" y="685801"/>
            <a:ext cx="10018713" cy="935736"/>
          </a:xfrm>
        </p:spPr>
        <p:txBody>
          <a:bodyPr/>
          <a:lstStyle/>
          <a:p>
            <a:r>
              <a:rPr lang="en-US" dirty="0"/>
              <a:t>Conclusion</a:t>
            </a:r>
            <a:endParaRPr lang="en-MY" dirty="0"/>
          </a:p>
        </p:txBody>
      </p:sp>
      <p:sp>
        <p:nvSpPr>
          <p:cNvPr id="3" name="Content Placeholder 2">
            <a:extLst>
              <a:ext uri="{FF2B5EF4-FFF2-40B4-BE49-F238E27FC236}">
                <a16:creationId xmlns:a16="http://schemas.microsoft.com/office/drawing/2014/main" id="{0453FDEB-79C3-3C09-1935-C66FE86AB413}"/>
              </a:ext>
            </a:extLst>
          </p:cNvPr>
          <p:cNvSpPr>
            <a:spLocks noGrp="1"/>
          </p:cNvSpPr>
          <p:nvPr>
            <p:ph idx="1"/>
          </p:nvPr>
        </p:nvSpPr>
        <p:spPr>
          <a:xfrm>
            <a:off x="1484310" y="1804417"/>
            <a:ext cx="10018713" cy="3986784"/>
          </a:xfrm>
        </p:spPr>
        <p:txBody>
          <a:bodyPr/>
          <a:lstStyle/>
          <a:p>
            <a:r>
              <a:rPr lang="en-US" dirty="0"/>
              <a:t>Maps serve as tool to communicate data to relevant authorities and direct comparison in public health analysis and reports.</a:t>
            </a:r>
          </a:p>
          <a:p>
            <a:r>
              <a:rPr lang="en-US" i="1" dirty="0" err="1"/>
              <a:t>tmap</a:t>
            </a:r>
            <a:r>
              <a:rPr lang="en-US" dirty="0"/>
              <a:t> package assist public health researcher in producing informative and summarize disease distribution in minimal amount of time</a:t>
            </a:r>
          </a:p>
          <a:p>
            <a:r>
              <a:rPr lang="en-MY" dirty="0"/>
              <a:t>Issues of incomplete data, confidentiality, geocoding issues and uncertain location of event/disease might affect the accuracy of spatial analysis </a:t>
            </a:r>
          </a:p>
        </p:txBody>
      </p:sp>
      <p:sp>
        <p:nvSpPr>
          <p:cNvPr id="4" name="Freeform 22">
            <a:extLst>
              <a:ext uri="{FF2B5EF4-FFF2-40B4-BE49-F238E27FC236}">
                <a16:creationId xmlns:a16="http://schemas.microsoft.com/office/drawing/2014/main" id="{6DA6D730-69A2-3FE7-E5CE-F9105F41AC8E}"/>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2"/>
            <a:stretch>
              <a:fillRect t="-18099" b="-18099"/>
            </a:stretch>
          </a:blipFill>
        </p:spPr>
        <p:txBody>
          <a:bodyPr/>
          <a:lstStyle/>
          <a:p>
            <a:endParaRPr lang="en-MY"/>
          </a:p>
        </p:txBody>
      </p:sp>
    </p:spTree>
    <p:extLst>
      <p:ext uri="{BB962C8B-B14F-4D97-AF65-F5344CB8AC3E}">
        <p14:creationId xmlns:p14="http://schemas.microsoft.com/office/powerpoint/2010/main" val="3086881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252D-69BE-111E-4E7F-489DAC248023}"/>
              </a:ext>
            </a:extLst>
          </p:cNvPr>
          <p:cNvSpPr>
            <a:spLocks noGrp="1"/>
          </p:cNvSpPr>
          <p:nvPr>
            <p:ph type="title"/>
          </p:nvPr>
        </p:nvSpPr>
        <p:spPr/>
        <p:txBody>
          <a:bodyPr/>
          <a:lstStyle/>
          <a:p>
            <a:r>
              <a:rPr lang="en-US" dirty="0"/>
              <a:t>SUMMARY</a:t>
            </a:r>
            <a:endParaRPr lang="en-MY" dirty="0"/>
          </a:p>
        </p:txBody>
      </p:sp>
      <p:sp>
        <p:nvSpPr>
          <p:cNvPr id="3" name="Content Placeholder 2">
            <a:extLst>
              <a:ext uri="{FF2B5EF4-FFF2-40B4-BE49-F238E27FC236}">
                <a16:creationId xmlns:a16="http://schemas.microsoft.com/office/drawing/2014/main" id="{83E17862-3F7E-A6A5-2036-C9AA92D46EFA}"/>
              </a:ext>
            </a:extLst>
          </p:cNvPr>
          <p:cNvSpPr>
            <a:spLocks noGrp="1"/>
          </p:cNvSpPr>
          <p:nvPr>
            <p:ph idx="1"/>
          </p:nvPr>
        </p:nvSpPr>
        <p:spPr/>
        <p:txBody>
          <a:bodyPr>
            <a:normAutofit/>
          </a:bodyPr>
          <a:lstStyle/>
          <a:p>
            <a:r>
              <a:rPr lang="en-US" dirty="0" err="1"/>
              <a:t>Tmap</a:t>
            </a:r>
            <a:r>
              <a:rPr lang="en-US" dirty="0"/>
              <a:t> is a powerful package for spatial data visualization </a:t>
            </a:r>
          </a:p>
          <a:p>
            <a:r>
              <a:rPr lang="en-US" dirty="0"/>
              <a:t> It is based on the syntax of ggplot2, but tailored for maps </a:t>
            </a:r>
          </a:p>
          <a:p>
            <a:r>
              <a:rPr lang="en-US" dirty="0"/>
              <a:t> Other awesome mapping packages are ggplot2, leaflet, </a:t>
            </a:r>
            <a:r>
              <a:rPr lang="en-US" dirty="0" err="1"/>
              <a:t>mapview</a:t>
            </a:r>
            <a:r>
              <a:rPr lang="en-US" dirty="0"/>
              <a:t> </a:t>
            </a:r>
          </a:p>
          <a:p>
            <a:r>
              <a:rPr lang="en-US" dirty="0"/>
              <a:t>The key qualities of </a:t>
            </a:r>
            <a:r>
              <a:rPr lang="en-US" dirty="0" err="1"/>
              <a:t>tmap</a:t>
            </a:r>
            <a:r>
              <a:rPr lang="en-US" dirty="0"/>
              <a:t> are: </a:t>
            </a:r>
          </a:p>
          <a:p>
            <a:pPr marL="0" indent="0">
              <a:buNone/>
            </a:pPr>
            <a:r>
              <a:rPr lang="en-US" dirty="0"/>
              <a:t>-  Intuitive and easy to understand syntax (therefore very suitable for educational purposes) </a:t>
            </a:r>
          </a:p>
          <a:p>
            <a:pPr marL="0" indent="0">
              <a:buNone/>
            </a:pPr>
            <a:r>
              <a:rPr lang="en-US" dirty="0"/>
              <a:t>- Many options to configure the map </a:t>
            </a:r>
          </a:p>
          <a:p>
            <a:r>
              <a:rPr lang="en-US" dirty="0"/>
              <a:t> Two modes: static and interactive maps</a:t>
            </a:r>
            <a:endParaRPr lang="en-MY" dirty="0"/>
          </a:p>
        </p:txBody>
      </p:sp>
      <p:sp>
        <p:nvSpPr>
          <p:cNvPr id="4" name="Freeform 22">
            <a:extLst>
              <a:ext uri="{FF2B5EF4-FFF2-40B4-BE49-F238E27FC236}">
                <a16:creationId xmlns:a16="http://schemas.microsoft.com/office/drawing/2014/main" id="{B0376AC8-55CD-B401-2360-260D7C0DFA37}"/>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2"/>
            <a:stretch>
              <a:fillRect t="-18099" b="-18099"/>
            </a:stretch>
          </a:blipFill>
        </p:spPr>
        <p:txBody>
          <a:bodyPr/>
          <a:lstStyle/>
          <a:p>
            <a:endParaRPr lang="en-MY"/>
          </a:p>
        </p:txBody>
      </p:sp>
    </p:spTree>
    <p:extLst>
      <p:ext uri="{BB962C8B-B14F-4D97-AF65-F5344CB8AC3E}">
        <p14:creationId xmlns:p14="http://schemas.microsoft.com/office/powerpoint/2010/main" val="21000884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AF078-6CD1-74DE-DDDB-724536FC187F}"/>
              </a:ext>
            </a:extLst>
          </p:cNvPr>
          <p:cNvSpPr>
            <a:spLocks noGrp="1"/>
          </p:cNvSpPr>
          <p:nvPr>
            <p:ph type="title"/>
          </p:nvPr>
        </p:nvSpPr>
        <p:spPr>
          <a:xfrm>
            <a:off x="1484311" y="685801"/>
            <a:ext cx="10018713" cy="935736"/>
          </a:xfrm>
        </p:spPr>
        <p:txBody>
          <a:bodyPr/>
          <a:lstStyle/>
          <a:p>
            <a:r>
              <a:rPr lang="en-US" dirty="0"/>
              <a:t>References </a:t>
            </a:r>
            <a:endParaRPr lang="en-MY" dirty="0"/>
          </a:p>
        </p:txBody>
      </p:sp>
      <p:sp>
        <p:nvSpPr>
          <p:cNvPr id="3" name="Content Placeholder 2">
            <a:extLst>
              <a:ext uri="{FF2B5EF4-FFF2-40B4-BE49-F238E27FC236}">
                <a16:creationId xmlns:a16="http://schemas.microsoft.com/office/drawing/2014/main" id="{B6B25E12-578C-A4BF-E199-5A0CE6672A03}"/>
              </a:ext>
            </a:extLst>
          </p:cNvPr>
          <p:cNvSpPr>
            <a:spLocks noGrp="1"/>
          </p:cNvSpPr>
          <p:nvPr>
            <p:ph idx="1"/>
          </p:nvPr>
        </p:nvSpPr>
        <p:spPr>
          <a:xfrm>
            <a:off x="1484310" y="1758695"/>
            <a:ext cx="10018713" cy="3340609"/>
          </a:xfrm>
        </p:spPr>
        <p:txBody>
          <a:bodyPr>
            <a:normAutofit/>
          </a:bodyPr>
          <a:lstStyle/>
          <a:p>
            <a:r>
              <a:rPr lang="en-US" sz="2000" b="0" i="0" dirty="0" err="1">
                <a:solidFill>
                  <a:srgbClr val="000000"/>
                </a:solidFill>
                <a:effectLst/>
                <a:latin typeface="Arial" panose="020B0604020202020204" pitchFamily="34" charset="0"/>
                <a:cs typeface="Arial" panose="020B0604020202020204" pitchFamily="34" charset="0"/>
              </a:rPr>
              <a:t>Tennekes</a:t>
            </a:r>
            <a:r>
              <a:rPr lang="en-US" sz="2000" b="0" i="0" dirty="0">
                <a:solidFill>
                  <a:srgbClr val="000000"/>
                </a:solidFill>
                <a:effectLst/>
                <a:latin typeface="Arial" panose="020B0604020202020204" pitchFamily="34" charset="0"/>
                <a:cs typeface="Arial" panose="020B0604020202020204" pitchFamily="34" charset="0"/>
              </a:rPr>
              <a:t>, M. (2018). </a:t>
            </a:r>
            <a:r>
              <a:rPr lang="en-US" sz="2000" b="0" i="0" dirty="0" err="1">
                <a:solidFill>
                  <a:srgbClr val="000000"/>
                </a:solidFill>
                <a:effectLst/>
                <a:latin typeface="Arial" panose="020B0604020202020204" pitchFamily="34" charset="0"/>
                <a:cs typeface="Arial" panose="020B0604020202020204" pitchFamily="34" charset="0"/>
              </a:rPr>
              <a:t>tmap</a:t>
            </a:r>
            <a:r>
              <a:rPr lang="en-US" sz="2000" b="0" i="0" dirty="0">
                <a:solidFill>
                  <a:srgbClr val="000000"/>
                </a:solidFill>
                <a:effectLst/>
                <a:latin typeface="Arial" panose="020B0604020202020204" pitchFamily="34" charset="0"/>
                <a:cs typeface="Arial" panose="020B0604020202020204" pitchFamily="34" charset="0"/>
              </a:rPr>
              <a:t>: Thematic Maps in R. </a:t>
            </a:r>
            <a:r>
              <a:rPr lang="en-US" sz="2000" b="0" i="1" dirty="0">
                <a:solidFill>
                  <a:srgbClr val="000000"/>
                </a:solidFill>
                <a:effectLst/>
                <a:latin typeface="Arial" panose="020B0604020202020204" pitchFamily="34" charset="0"/>
                <a:cs typeface="Arial" panose="020B0604020202020204" pitchFamily="34" charset="0"/>
              </a:rPr>
              <a:t>Journal of Statistical Software</a:t>
            </a:r>
            <a:r>
              <a:rPr lang="en-US" sz="2000" b="0" i="0" dirty="0">
                <a:solidFill>
                  <a:srgbClr val="000000"/>
                </a:solidFill>
                <a:effectLst/>
                <a:latin typeface="Arial" panose="020B0604020202020204" pitchFamily="34" charset="0"/>
                <a:cs typeface="Arial" panose="020B0604020202020204" pitchFamily="34" charset="0"/>
              </a:rPr>
              <a:t>, </a:t>
            </a:r>
            <a:r>
              <a:rPr lang="en-US" sz="2000" b="0" i="1" dirty="0">
                <a:solidFill>
                  <a:srgbClr val="000000"/>
                </a:solidFill>
                <a:effectLst/>
                <a:latin typeface="Arial" panose="020B0604020202020204" pitchFamily="34" charset="0"/>
                <a:cs typeface="Arial" panose="020B0604020202020204" pitchFamily="34" charset="0"/>
              </a:rPr>
              <a:t>84</a:t>
            </a:r>
            <a:r>
              <a:rPr lang="en-US" sz="2000" b="0" i="0" dirty="0">
                <a:solidFill>
                  <a:srgbClr val="000000"/>
                </a:solidFill>
                <a:effectLst/>
                <a:latin typeface="Arial" panose="020B0604020202020204" pitchFamily="34" charset="0"/>
                <a:cs typeface="Arial" panose="020B0604020202020204" pitchFamily="34" charset="0"/>
              </a:rPr>
              <a:t>(6), 1–39. </a:t>
            </a:r>
            <a:r>
              <a:rPr lang="en-US" sz="2000" b="0" i="0" dirty="0">
                <a:solidFill>
                  <a:srgbClr val="000000"/>
                </a:solidFill>
                <a:effectLst/>
                <a:latin typeface="Arial" panose="020B0604020202020204" pitchFamily="34" charset="0"/>
                <a:cs typeface="Arial" panose="020B0604020202020204" pitchFamily="34" charset="0"/>
                <a:hlinkClick r:id="rId2"/>
              </a:rPr>
              <a:t>https://doi.org/10.18637/jss.v084.i06</a:t>
            </a:r>
            <a:endParaRPr lang="en-US" sz="2000" b="0" i="0" dirty="0">
              <a:solidFill>
                <a:srgbClr val="000000"/>
              </a:solidFill>
              <a:effectLst/>
              <a:latin typeface="Arial" panose="020B0604020202020204" pitchFamily="34" charset="0"/>
              <a:cs typeface="Arial" panose="020B0604020202020204" pitchFamily="34" charset="0"/>
            </a:endParaRPr>
          </a:p>
          <a:p>
            <a:r>
              <a:rPr lang="en-US" sz="2000" b="0" i="0" dirty="0">
                <a:solidFill>
                  <a:srgbClr val="333333"/>
                </a:solidFill>
                <a:effectLst/>
                <a:latin typeface="Arial" panose="020B0604020202020204" pitchFamily="34" charset="0"/>
                <a:cs typeface="Arial" panose="020B0604020202020204" pitchFamily="34" charset="0"/>
              </a:rPr>
              <a:t>Paula Moraga (2021) Handbook of Spatial Epidemiology, Journal of the American Statistical Association, 116:533, 451-453, DOI: </a:t>
            </a:r>
            <a:r>
              <a:rPr lang="en-US" sz="2000" b="0" i="0" u="sng" dirty="0">
                <a:solidFill>
                  <a:srgbClr val="333333"/>
                </a:solidFill>
                <a:effectLst/>
                <a:latin typeface="Arial" panose="020B0604020202020204" pitchFamily="34" charset="0"/>
                <a:cs typeface="Arial" panose="020B0604020202020204" pitchFamily="34" charset="0"/>
                <a:hlinkClick r:id="rId3"/>
              </a:rPr>
              <a:t>10.1080/01621459.2021.1880230</a:t>
            </a:r>
            <a:endParaRPr lang="en-US" sz="2000" b="0" i="0" u="sng" dirty="0">
              <a:solidFill>
                <a:srgbClr val="333333"/>
              </a:solidFill>
              <a:effectLst/>
              <a:latin typeface="Arial" panose="020B0604020202020204" pitchFamily="34" charset="0"/>
              <a:cs typeface="Arial" panose="020B0604020202020204" pitchFamily="34" charset="0"/>
            </a:endParaRPr>
          </a:p>
          <a:p>
            <a:r>
              <a:rPr lang="en-MY" sz="2000" dirty="0">
                <a:latin typeface="Arial" panose="020B0604020202020204" pitchFamily="34" charset="0"/>
                <a:cs typeface="Arial" panose="020B0604020202020204" pitchFamily="34" charset="0"/>
              </a:rPr>
              <a:t>https://cran.r-project.org/web/packages/tmap/index.html</a:t>
            </a:r>
          </a:p>
        </p:txBody>
      </p:sp>
      <p:sp>
        <p:nvSpPr>
          <p:cNvPr id="4" name="Freeform 22">
            <a:extLst>
              <a:ext uri="{FF2B5EF4-FFF2-40B4-BE49-F238E27FC236}">
                <a16:creationId xmlns:a16="http://schemas.microsoft.com/office/drawing/2014/main" id="{51CE492B-5C76-AA63-D1A8-112254AD969F}"/>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p:spPr>
        <p:txBody>
          <a:bodyPr/>
          <a:lstStyle/>
          <a:p>
            <a:endParaRPr lang="en-MY"/>
          </a:p>
        </p:txBody>
      </p:sp>
    </p:spTree>
    <p:extLst>
      <p:ext uri="{BB962C8B-B14F-4D97-AF65-F5344CB8AC3E}">
        <p14:creationId xmlns:p14="http://schemas.microsoft.com/office/powerpoint/2010/main" val="28417214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D3C45-847A-6E39-D9AB-10D87D1BC060}"/>
              </a:ext>
            </a:extLst>
          </p:cNvPr>
          <p:cNvSpPr>
            <a:spLocks noGrp="1"/>
          </p:cNvSpPr>
          <p:nvPr>
            <p:ph type="title"/>
          </p:nvPr>
        </p:nvSpPr>
        <p:spPr>
          <a:xfrm>
            <a:off x="2521418" y="648927"/>
            <a:ext cx="6158612" cy="816359"/>
          </a:xfrm>
        </p:spPr>
        <p:txBody>
          <a:bodyPr/>
          <a:lstStyle/>
          <a:p>
            <a:r>
              <a:rPr lang="en-US" dirty="0"/>
              <a:t>Thank You</a:t>
            </a:r>
            <a:endParaRPr lang="en-MY" dirty="0"/>
          </a:p>
        </p:txBody>
      </p:sp>
      <p:sp>
        <p:nvSpPr>
          <p:cNvPr id="3" name="Content Placeholder 2">
            <a:extLst>
              <a:ext uri="{FF2B5EF4-FFF2-40B4-BE49-F238E27FC236}">
                <a16:creationId xmlns:a16="http://schemas.microsoft.com/office/drawing/2014/main" id="{1C4FDF81-862A-4BA2-9AC9-2811E60467ED}"/>
              </a:ext>
            </a:extLst>
          </p:cNvPr>
          <p:cNvSpPr>
            <a:spLocks noGrp="1"/>
          </p:cNvSpPr>
          <p:nvPr>
            <p:ph idx="1"/>
          </p:nvPr>
        </p:nvSpPr>
        <p:spPr>
          <a:xfrm>
            <a:off x="2521418" y="1786270"/>
            <a:ext cx="6838892" cy="1642730"/>
          </a:xfrm>
          <a:ln w="38100">
            <a:solidFill>
              <a:schemeClr val="tx1"/>
            </a:solidFill>
          </a:ln>
        </p:spPr>
        <p:txBody>
          <a:bodyPr/>
          <a:lstStyle/>
          <a:p>
            <a:r>
              <a:rPr lang="en-US" dirty="0"/>
              <a:t>Personal Email : </a:t>
            </a:r>
            <a:r>
              <a:rPr lang="en-US" dirty="0">
                <a:hlinkClick r:id="rId2"/>
              </a:rPr>
              <a:t>amsyarafiq90@gmail.com</a:t>
            </a:r>
            <a:endParaRPr lang="en-MY" dirty="0"/>
          </a:p>
          <a:p>
            <a:r>
              <a:rPr lang="en-MY" dirty="0"/>
              <a:t>Student Email: </a:t>
            </a:r>
            <a:r>
              <a:rPr lang="en-MY" dirty="0">
                <a:hlinkClick r:id="rId3"/>
              </a:rPr>
              <a:t>afiqamsyar90@student.usm.my</a:t>
            </a:r>
            <a:endParaRPr lang="en-MY" dirty="0"/>
          </a:p>
          <a:p>
            <a:pPr marL="457200" lvl="1" indent="0">
              <a:buNone/>
            </a:pPr>
            <a:endParaRPr lang="en-US" dirty="0"/>
          </a:p>
        </p:txBody>
      </p:sp>
      <p:sp>
        <p:nvSpPr>
          <p:cNvPr id="4" name="Freeform 22">
            <a:extLst>
              <a:ext uri="{FF2B5EF4-FFF2-40B4-BE49-F238E27FC236}">
                <a16:creationId xmlns:a16="http://schemas.microsoft.com/office/drawing/2014/main" id="{0FEA28FE-7594-1667-378E-2589DCE85AB9}"/>
              </a:ext>
            </a:extLst>
          </p:cNvPr>
          <p:cNvSpPr/>
          <p:nvPr/>
        </p:nvSpPr>
        <p:spPr>
          <a:xfrm>
            <a:off x="10742682" y="92845"/>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p:spPr>
        <p:txBody>
          <a:bodyPr/>
          <a:lstStyle/>
          <a:p>
            <a:endParaRPr lang="en-MY"/>
          </a:p>
        </p:txBody>
      </p:sp>
      <p:pic>
        <p:nvPicPr>
          <p:cNvPr id="1026" name="Picture 2" descr="TB - Welcoming partnerships">
            <a:extLst>
              <a:ext uri="{FF2B5EF4-FFF2-40B4-BE49-F238E27FC236}">
                <a16:creationId xmlns:a16="http://schemas.microsoft.com/office/drawing/2014/main" id="{462EAB80-A8CA-6AB7-9695-50E2010BC6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3807" y="3747001"/>
            <a:ext cx="5220929" cy="2303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430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C5B3-652B-85A7-E164-093C314E8FB9}"/>
              </a:ext>
            </a:extLst>
          </p:cNvPr>
          <p:cNvSpPr>
            <a:spLocks noGrp="1"/>
          </p:cNvSpPr>
          <p:nvPr>
            <p:ph type="title"/>
          </p:nvPr>
        </p:nvSpPr>
        <p:spPr>
          <a:xfrm>
            <a:off x="1484311" y="685800"/>
            <a:ext cx="10018713" cy="863082"/>
          </a:xfrm>
        </p:spPr>
        <p:txBody>
          <a:bodyPr/>
          <a:lstStyle/>
          <a:p>
            <a:r>
              <a:rPr lang="en-US" dirty="0"/>
              <a:t>Spatial Epidemiology</a:t>
            </a:r>
            <a:endParaRPr lang="en-MY" dirty="0"/>
          </a:p>
        </p:txBody>
      </p:sp>
      <p:sp>
        <p:nvSpPr>
          <p:cNvPr id="3" name="Content Placeholder 2">
            <a:extLst>
              <a:ext uri="{FF2B5EF4-FFF2-40B4-BE49-F238E27FC236}">
                <a16:creationId xmlns:a16="http://schemas.microsoft.com/office/drawing/2014/main" id="{67ED0CB5-583F-F213-79B0-7F6F337F0B98}"/>
              </a:ext>
            </a:extLst>
          </p:cNvPr>
          <p:cNvSpPr>
            <a:spLocks noGrp="1"/>
          </p:cNvSpPr>
          <p:nvPr>
            <p:ph idx="1"/>
          </p:nvPr>
        </p:nvSpPr>
        <p:spPr>
          <a:xfrm>
            <a:off x="1484310" y="1688841"/>
            <a:ext cx="10018713" cy="4102359"/>
          </a:xfrm>
        </p:spPr>
        <p:txBody>
          <a:bodyPr>
            <a:normAutofit lnSpcReduction="10000"/>
          </a:bodyPr>
          <a:lstStyle/>
          <a:p>
            <a:r>
              <a:rPr lang="en-US" b="0" i="0" dirty="0">
                <a:solidFill>
                  <a:srgbClr val="000000"/>
                </a:solidFill>
                <a:effectLst/>
                <a:latin typeface="Open Sans" panose="020B0606030504020204" pitchFamily="34" charset="0"/>
              </a:rPr>
              <a:t>Spatial epidemiology is the description and analysis of geographic variations in disease with respect to demographic, environmental, behavioral, socioeconomic, genetic, and infectious risk factors.</a:t>
            </a:r>
          </a:p>
          <a:p>
            <a:r>
              <a:rPr lang="en-US" dirty="0">
                <a:solidFill>
                  <a:srgbClr val="000000"/>
                </a:solidFill>
                <a:latin typeface="Open Sans" panose="020B0606030504020204" pitchFamily="34" charset="0"/>
              </a:rPr>
              <a:t>G</a:t>
            </a:r>
            <a:r>
              <a:rPr lang="en-US" b="0" i="0" dirty="0">
                <a:solidFill>
                  <a:srgbClr val="000000"/>
                </a:solidFill>
                <a:effectLst/>
                <a:latin typeface="Open Sans" panose="020B0606030504020204" pitchFamily="34" charset="0"/>
              </a:rPr>
              <a:t>eographic analyses dating back to the 1800s when maps of disease rates in different countries began to emerge to characterize the spread and possible causes of outbreaks of infectious diseases such as yellow fever and cholera </a:t>
            </a:r>
          </a:p>
          <a:p>
            <a:r>
              <a:rPr lang="en-US" dirty="0">
                <a:solidFill>
                  <a:srgbClr val="000000"/>
                </a:solidFill>
                <a:latin typeface="Open Sans" panose="020B0606030504020204" pitchFamily="34" charset="0"/>
              </a:rPr>
              <a:t>Data set can be georeferenced by adding 2 columns that give x-coordinates and y-coordinates.</a:t>
            </a:r>
            <a:endParaRPr lang="en-MY" dirty="0"/>
          </a:p>
        </p:txBody>
      </p:sp>
      <p:sp>
        <p:nvSpPr>
          <p:cNvPr id="4" name="Freeform 22">
            <a:extLst>
              <a:ext uri="{FF2B5EF4-FFF2-40B4-BE49-F238E27FC236}">
                <a16:creationId xmlns:a16="http://schemas.microsoft.com/office/drawing/2014/main" id="{6BE5E99D-F93A-8786-CD31-DFD5881564CF}"/>
              </a:ext>
            </a:extLst>
          </p:cNvPr>
          <p:cNvSpPr/>
          <p:nvPr/>
        </p:nvSpPr>
        <p:spPr>
          <a:xfrm>
            <a:off x="10945836" y="88360"/>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2"/>
            <a:stretch>
              <a:fillRect t="-18099" b="-18099"/>
            </a:stretch>
          </a:blipFill>
        </p:spPr>
        <p:txBody>
          <a:bodyPr/>
          <a:lstStyle/>
          <a:p>
            <a:endParaRPr lang="en-MY"/>
          </a:p>
        </p:txBody>
      </p:sp>
    </p:spTree>
    <p:extLst>
      <p:ext uri="{BB962C8B-B14F-4D97-AF65-F5344CB8AC3E}">
        <p14:creationId xmlns:p14="http://schemas.microsoft.com/office/powerpoint/2010/main" val="3612062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696F-62AB-573C-2D62-50E64C940A82}"/>
              </a:ext>
            </a:extLst>
          </p:cNvPr>
          <p:cNvSpPr>
            <a:spLocks noGrp="1"/>
          </p:cNvSpPr>
          <p:nvPr>
            <p:ph type="title"/>
          </p:nvPr>
        </p:nvSpPr>
        <p:spPr>
          <a:xfrm>
            <a:off x="0" y="258831"/>
            <a:ext cx="10018713" cy="909735"/>
          </a:xfrm>
        </p:spPr>
        <p:txBody>
          <a:bodyPr/>
          <a:lstStyle/>
          <a:p>
            <a:r>
              <a:rPr lang="en-US" dirty="0"/>
              <a:t>Spatial Data</a:t>
            </a:r>
            <a:endParaRPr lang="en-MY" dirty="0"/>
          </a:p>
        </p:txBody>
      </p:sp>
      <p:sp>
        <p:nvSpPr>
          <p:cNvPr id="3" name="Content Placeholder 2">
            <a:extLst>
              <a:ext uri="{FF2B5EF4-FFF2-40B4-BE49-F238E27FC236}">
                <a16:creationId xmlns:a16="http://schemas.microsoft.com/office/drawing/2014/main" id="{5132AD61-94A6-BCFA-0B92-94127C85ADA8}"/>
              </a:ext>
            </a:extLst>
          </p:cNvPr>
          <p:cNvSpPr>
            <a:spLocks noGrp="1"/>
          </p:cNvSpPr>
          <p:nvPr>
            <p:ph idx="1"/>
          </p:nvPr>
        </p:nvSpPr>
        <p:spPr>
          <a:xfrm>
            <a:off x="707135" y="1359116"/>
            <a:ext cx="3194305" cy="2947697"/>
          </a:xfrm>
        </p:spPr>
        <p:txBody>
          <a:bodyPr/>
          <a:lstStyle/>
          <a:p>
            <a:r>
              <a:rPr lang="en-US" dirty="0"/>
              <a:t>Typical entities in GIS</a:t>
            </a:r>
          </a:p>
          <a:p>
            <a:pPr marL="457200" indent="-457200">
              <a:buAutoNum type="arabicPeriod"/>
            </a:pPr>
            <a:r>
              <a:rPr lang="en-US" dirty="0"/>
              <a:t>Points</a:t>
            </a:r>
          </a:p>
          <a:p>
            <a:pPr marL="457200" indent="-457200">
              <a:buAutoNum type="arabicPeriod"/>
            </a:pPr>
            <a:r>
              <a:rPr lang="en-US" dirty="0"/>
              <a:t>Lines</a:t>
            </a:r>
          </a:p>
          <a:p>
            <a:pPr marL="457200" indent="-457200">
              <a:buAutoNum type="arabicPeriod"/>
            </a:pPr>
            <a:r>
              <a:rPr lang="en-US" dirty="0"/>
              <a:t>Polygons / area</a:t>
            </a:r>
          </a:p>
          <a:p>
            <a:pPr marL="457200" indent="-457200">
              <a:buAutoNum type="arabicPeriod"/>
            </a:pPr>
            <a:r>
              <a:rPr lang="en-US" dirty="0"/>
              <a:t>Volume</a:t>
            </a:r>
          </a:p>
          <a:p>
            <a:pPr marL="457200" indent="-457200">
              <a:buAutoNum type="arabicPeriod"/>
            </a:pPr>
            <a:endParaRPr lang="en-MY" dirty="0"/>
          </a:p>
        </p:txBody>
      </p:sp>
      <p:pic>
        <p:nvPicPr>
          <p:cNvPr id="5" name="Picture 4">
            <a:extLst>
              <a:ext uri="{FF2B5EF4-FFF2-40B4-BE49-F238E27FC236}">
                <a16:creationId xmlns:a16="http://schemas.microsoft.com/office/drawing/2014/main" id="{BFB15D4E-B080-DF86-EC48-1EFB4E533863}"/>
              </a:ext>
            </a:extLst>
          </p:cNvPr>
          <p:cNvPicPr>
            <a:picLocks noChangeAspect="1"/>
          </p:cNvPicPr>
          <p:nvPr/>
        </p:nvPicPr>
        <p:blipFill>
          <a:blip r:embed="rId2"/>
          <a:stretch>
            <a:fillRect/>
          </a:stretch>
        </p:blipFill>
        <p:spPr>
          <a:xfrm>
            <a:off x="4620769" y="1968716"/>
            <a:ext cx="6340389" cy="3375953"/>
          </a:xfrm>
          <a:prstGeom prst="rect">
            <a:avLst/>
          </a:prstGeom>
        </p:spPr>
      </p:pic>
      <p:sp>
        <p:nvSpPr>
          <p:cNvPr id="4" name="Freeform 22">
            <a:extLst>
              <a:ext uri="{FF2B5EF4-FFF2-40B4-BE49-F238E27FC236}">
                <a16:creationId xmlns:a16="http://schemas.microsoft.com/office/drawing/2014/main" id="{A34A07C5-C597-D112-21A7-9217DD3F008C}"/>
              </a:ext>
            </a:extLst>
          </p:cNvPr>
          <p:cNvSpPr/>
          <p:nvPr/>
        </p:nvSpPr>
        <p:spPr>
          <a:xfrm>
            <a:off x="10768781" y="74579"/>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p:spPr>
        <p:txBody>
          <a:bodyPr/>
          <a:lstStyle/>
          <a:p>
            <a:endParaRPr lang="en-MY"/>
          </a:p>
        </p:txBody>
      </p:sp>
    </p:spTree>
    <p:extLst>
      <p:ext uri="{BB962C8B-B14F-4D97-AF65-F5344CB8AC3E}">
        <p14:creationId xmlns:p14="http://schemas.microsoft.com/office/powerpoint/2010/main" val="2249210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6402-1D84-B2BC-FB25-27D3C5A40F81}"/>
              </a:ext>
            </a:extLst>
          </p:cNvPr>
          <p:cNvSpPr>
            <a:spLocks noGrp="1"/>
          </p:cNvSpPr>
          <p:nvPr>
            <p:ph type="title"/>
          </p:nvPr>
        </p:nvSpPr>
        <p:spPr>
          <a:xfrm>
            <a:off x="1484311" y="275665"/>
            <a:ext cx="4611689" cy="1057656"/>
          </a:xfrm>
        </p:spPr>
        <p:txBody>
          <a:bodyPr/>
          <a:lstStyle/>
          <a:p>
            <a:r>
              <a:rPr lang="en-US" dirty="0"/>
              <a:t>Map Projections</a:t>
            </a:r>
            <a:endParaRPr lang="en-MY" dirty="0"/>
          </a:p>
        </p:txBody>
      </p:sp>
      <p:pic>
        <p:nvPicPr>
          <p:cNvPr id="5" name="Picture 4">
            <a:extLst>
              <a:ext uri="{FF2B5EF4-FFF2-40B4-BE49-F238E27FC236}">
                <a16:creationId xmlns:a16="http://schemas.microsoft.com/office/drawing/2014/main" id="{DA37980F-522B-FC9E-1D4F-19E9B7FC7E5B}"/>
              </a:ext>
            </a:extLst>
          </p:cNvPr>
          <p:cNvPicPr>
            <a:picLocks noChangeAspect="1"/>
          </p:cNvPicPr>
          <p:nvPr/>
        </p:nvPicPr>
        <p:blipFill>
          <a:blip r:embed="rId2"/>
          <a:stretch>
            <a:fillRect/>
          </a:stretch>
        </p:blipFill>
        <p:spPr>
          <a:xfrm>
            <a:off x="2568944" y="1333321"/>
            <a:ext cx="7054111" cy="4130398"/>
          </a:xfrm>
          <a:prstGeom prst="rect">
            <a:avLst/>
          </a:prstGeom>
        </p:spPr>
      </p:pic>
      <p:sp>
        <p:nvSpPr>
          <p:cNvPr id="6" name="Title 1">
            <a:extLst>
              <a:ext uri="{FF2B5EF4-FFF2-40B4-BE49-F238E27FC236}">
                <a16:creationId xmlns:a16="http://schemas.microsoft.com/office/drawing/2014/main" id="{0D2C5F3B-6192-AE0A-076E-10432AA5E29C}"/>
              </a:ext>
            </a:extLst>
          </p:cNvPr>
          <p:cNvSpPr txBox="1">
            <a:spLocks/>
          </p:cNvSpPr>
          <p:nvPr/>
        </p:nvSpPr>
        <p:spPr>
          <a:xfrm>
            <a:off x="4967202" y="6145487"/>
            <a:ext cx="7224798" cy="712513"/>
          </a:xfrm>
          <a:prstGeom prst="rect">
            <a:avLst/>
          </a:prstGeom>
          <a:ln>
            <a:solidFill>
              <a:schemeClr val="tx1"/>
            </a:solidFill>
          </a:ln>
          <a:effectLst/>
        </p:spPr>
        <p:txBody>
          <a:bodyPr vert="horz" lIns="91440" tIns="45720" rIns="91440" bIns="45720" rtlCol="0" anchor="ctr">
            <a:normAutofit fontScale="62500" lnSpcReduction="2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https://gistbok.ucgis.org/bok-topics/map-projections</a:t>
            </a:r>
            <a:endParaRPr lang="en-MY" dirty="0"/>
          </a:p>
        </p:txBody>
      </p:sp>
      <p:sp>
        <p:nvSpPr>
          <p:cNvPr id="3" name="Freeform 22">
            <a:extLst>
              <a:ext uri="{FF2B5EF4-FFF2-40B4-BE49-F238E27FC236}">
                <a16:creationId xmlns:a16="http://schemas.microsoft.com/office/drawing/2014/main" id="{16C6AA75-C9B6-644A-FC94-E8E006567390}"/>
              </a:ext>
            </a:extLst>
          </p:cNvPr>
          <p:cNvSpPr/>
          <p:nvPr/>
        </p:nvSpPr>
        <p:spPr>
          <a:xfrm>
            <a:off x="10837681" y="0"/>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p:spPr>
        <p:txBody>
          <a:bodyPr/>
          <a:lstStyle/>
          <a:p>
            <a:endParaRPr lang="en-MY"/>
          </a:p>
        </p:txBody>
      </p:sp>
    </p:spTree>
    <p:extLst>
      <p:ext uri="{BB962C8B-B14F-4D97-AF65-F5344CB8AC3E}">
        <p14:creationId xmlns:p14="http://schemas.microsoft.com/office/powerpoint/2010/main" val="1684680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9B15-97FF-3AAC-A72D-476DFC67A7A4}"/>
              </a:ext>
            </a:extLst>
          </p:cNvPr>
          <p:cNvSpPr>
            <a:spLocks noGrp="1"/>
          </p:cNvSpPr>
          <p:nvPr>
            <p:ph type="title"/>
          </p:nvPr>
        </p:nvSpPr>
        <p:spPr>
          <a:xfrm>
            <a:off x="1472120" y="129245"/>
            <a:ext cx="8704268" cy="1175299"/>
          </a:xfrm>
        </p:spPr>
        <p:txBody>
          <a:bodyPr/>
          <a:lstStyle/>
          <a:p>
            <a:r>
              <a:rPr lang="en-US" dirty="0"/>
              <a:t>Coordinate Reference System (CRS)</a:t>
            </a:r>
            <a:endParaRPr lang="en-MY" dirty="0"/>
          </a:p>
        </p:txBody>
      </p:sp>
      <p:sp>
        <p:nvSpPr>
          <p:cNvPr id="3" name="Content Placeholder 2">
            <a:extLst>
              <a:ext uri="{FF2B5EF4-FFF2-40B4-BE49-F238E27FC236}">
                <a16:creationId xmlns:a16="http://schemas.microsoft.com/office/drawing/2014/main" id="{8D805159-142E-F209-4C36-4859C25C1580}"/>
              </a:ext>
            </a:extLst>
          </p:cNvPr>
          <p:cNvSpPr>
            <a:spLocks noGrp="1"/>
          </p:cNvSpPr>
          <p:nvPr>
            <p:ph idx="1"/>
          </p:nvPr>
        </p:nvSpPr>
        <p:spPr>
          <a:xfrm>
            <a:off x="1216087" y="1911095"/>
            <a:ext cx="3124266" cy="2228091"/>
          </a:xfrm>
        </p:spPr>
        <p:txBody>
          <a:bodyPr/>
          <a:lstStyle/>
          <a:p>
            <a:r>
              <a:rPr lang="en-US" dirty="0"/>
              <a:t>Coordinate System</a:t>
            </a:r>
          </a:p>
          <a:p>
            <a:pPr marL="0" indent="0">
              <a:buNone/>
            </a:pPr>
            <a:r>
              <a:rPr lang="en-US" dirty="0"/>
              <a:t>- Geographical </a:t>
            </a:r>
            <a:endParaRPr lang="en-MY" dirty="0"/>
          </a:p>
          <a:p>
            <a:pPr marL="0" indent="0">
              <a:buNone/>
            </a:pPr>
            <a:r>
              <a:rPr lang="en-MY" dirty="0"/>
              <a:t>- Projections</a:t>
            </a:r>
          </a:p>
          <a:p>
            <a:pPr marL="0" indent="0">
              <a:buNone/>
            </a:pPr>
            <a:endParaRPr lang="en-US" dirty="0"/>
          </a:p>
        </p:txBody>
      </p:sp>
      <p:pic>
        <p:nvPicPr>
          <p:cNvPr id="5" name="Picture 4">
            <a:extLst>
              <a:ext uri="{FF2B5EF4-FFF2-40B4-BE49-F238E27FC236}">
                <a16:creationId xmlns:a16="http://schemas.microsoft.com/office/drawing/2014/main" id="{6D5DFA6D-6657-80BD-47F4-AC82A60D138A}"/>
              </a:ext>
            </a:extLst>
          </p:cNvPr>
          <p:cNvPicPr>
            <a:picLocks noChangeAspect="1"/>
          </p:cNvPicPr>
          <p:nvPr/>
        </p:nvPicPr>
        <p:blipFill>
          <a:blip r:embed="rId3"/>
          <a:stretch>
            <a:fillRect/>
          </a:stretch>
        </p:blipFill>
        <p:spPr>
          <a:xfrm>
            <a:off x="4864143" y="1721972"/>
            <a:ext cx="6111770" cy="3414056"/>
          </a:xfrm>
          <a:prstGeom prst="rect">
            <a:avLst/>
          </a:prstGeom>
        </p:spPr>
      </p:pic>
      <p:sp>
        <p:nvSpPr>
          <p:cNvPr id="6" name="Title 1">
            <a:extLst>
              <a:ext uri="{FF2B5EF4-FFF2-40B4-BE49-F238E27FC236}">
                <a16:creationId xmlns:a16="http://schemas.microsoft.com/office/drawing/2014/main" id="{99258D42-0947-412B-8F73-9CEAEF0131C5}"/>
              </a:ext>
            </a:extLst>
          </p:cNvPr>
          <p:cNvSpPr txBox="1">
            <a:spLocks/>
          </p:cNvSpPr>
          <p:nvPr/>
        </p:nvSpPr>
        <p:spPr>
          <a:xfrm>
            <a:off x="7559039" y="5949696"/>
            <a:ext cx="4472521" cy="779059"/>
          </a:xfrm>
          <a:prstGeom prst="rect">
            <a:avLst/>
          </a:prstGeom>
          <a:ln>
            <a:solidFill>
              <a:schemeClr val="tx1"/>
            </a:solidFill>
          </a:ln>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Source : ESRI</a:t>
            </a:r>
            <a:endParaRPr lang="en-MY" sz="2800" dirty="0"/>
          </a:p>
        </p:txBody>
      </p:sp>
      <p:sp>
        <p:nvSpPr>
          <p:cNvPr id="4" name="Freeform 22">
            <a:extLst>
              <a:ext uri="{FF2B5EF4-FFF2-40B4-BE49-F238E27FC236}">
                <a16:creationId xmlns:a16="http://schemas.microsoft.com/office/drawing/2014/main" id="{303729B2-E2DC-DD6F-A5E3-FED68CDBD6D4}"/>
              </a:ext>
            </a:extLst>
          </p:cNvPr>
          <p:cNvSpPr/>
          <p:nvPr/>
        </p:nvSpPr>
        <p:spPr>
          <a:xfrm>
            <a:off x="10945836" y="-6657"/>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p:spPr>
        <p:txBody>
          <a:bodyPr/>
          <a:lstStyle/>
          <a:p>
            <a:endParaRPr lang="en-MY"/>
          </a:p>
        </p:txBody>
      </p:sp>
    </p:spTree>
    <p:extLst>
      <p:ext uri="{BB962C8B-B14F-4D97-AF65-F5344CB8AC3E}">
        <p14:creationId xmlns:p14="http://schemas.microsoft.com/office/powerpoint/2010/main" val="33889012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1134</TotalTime>
  <Words>1509</Words>
  <Application>Microsoft Office PowerPoint</Application>
  <PresentationFormat>Widescreen</PresentationFormat>
  <Paragraphs>183</Paragraphs>
  <Slides>53</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Arial</vt:lpstr>
      <vt:lpstr>Bahnschrift</vt:lpstr>
      <vt:lpstr>Calibri</vt:lpstr>
      <vt:lpstr>Calibri Light</vt:lpstr>
      <vt:lpstr>Droid Serif</vt:lpstr>
      <vt:lpstr>Lato</vt:lpstr>
      <vt:lpstr>Open Sans</vt:lpstr>
      <vt:lpstr>Times New Roman</vt:lpstr>
      <vt:lpstr>Wingdings</vt:lpstr>
      <vt:lpstr>Office Theme</vt:lpstr>
      <vt:lpstr>PowerPoint Presentation</vt:lpstr>
      <vt:lpstr>Crafting Map in Communicable Disease Using tmap R Package</vt:lpstr>
      <vt:lpstr>PowerPoint Presentation</vt:lpstr>
      <vt:lpstr>Outline</vt:lpstr>
      <vt:lpstr>Spatial Analysis in Public Health</vt:lpstr>
      <vt:lpstr>Spatial Epidemiology</vt:lpstr>
      <vt:lpstr>Spatial Data</vt:lpstr>
      <vt:lpstr>Map Projections</vt:lpstr>
      <vt:lpstr>Coordinate Reference System (CRS)</vt:lpstr>
      <vt:lpstr>CRS in R</vt:lpstr>
      <vt:lpstr>PowerPoint Presentation</vt:lpstr>
      <vt:lpstr>PowerPoint Presentation</vt:lpstr>
      <vt:lpstr>Why R ??</vt:lpstr>
      <vt:lpstr>Spatial Epidemiology Inquiry</vt:lpstr>
      <vt:lpstr>Data Visualization </vt:lpstr>
      <vt:lpstr>Data Visualization </vt:lpstr>
      <vt:lpstr>Data Visualization</vt:lpstr>
      <vt:lpstr>Workflow in Spatial Epidemiology</vt:lpstr>
      <vt:lpstr>Spatial Analysis in Prevention and Control of Communicable Diseases</vt:lpstr>
      <vt:lpstr>PowerPoint Presentation</vt:lpstr>
      <vt:lpstr>Important functions</vt:lpstr>
      <vt:lpstr>PowerPoint Presentation</vt:lpstr>
      <vt:lpstr>tmap Package</vt:lpstr>
      <vt:lpstr>HISTORY</vt:lpstr>
      <vt:lpstr>Plotting and Interactive Viewing</vt:lpstr>
      <vt:lpstr>Aesthetics in tmap package</vt:lpstr>
      <vt:lpstr>Faceting the map into variables</vt:lpstr>
      <vt:lpstr>Attributes</vt:lpstr>
      <vt:lpstr>Grid Layout</vt:lpstr>
      <vt:lpstr>Demonstration</vt:lpstr>
      <vt:lpstr>Load Packages</vt:lpstr>
      <vt:lpstr>Data Conversion to sf objects</vt:lpstr>
      <vt:lpstr>sf  Objects</vt:lpstr>
      <vt:lpstr>Plot the case</vt:lpstr>
      <vt:lpstr>Load the base map</vt:lpstr>
      <vt:lpstr>Visualize on the base map</vt:lpstr>
      <vt:lpstr>Specify the location </vt:lpstr>
      <vt:lpstr>Visualize Categorical Data</vt:lpstr>
      <vt:lpstr>tmap for thematic map</vt:lpstr>
      <vt:lpstr>tmap for thematic map</vt:lpstr>
      <vt:lpstr>tmap for thematic map</vt:lpstr>
      <vt:lpstr>Interactive Thematic Map</vt:lpstr>
      <vt:lpstr>tmap for serial events</vt:lpstr>
      <vt:lpstr>Small multiple maps</vt:lpstr>
      <vt:lpstr>Compute Spatial Autocorrelation </vt:lpstr>
      <vt:lpstr>tmap for map with statistical properties</vt:lpstr>
      <vt:lpstr>tmap for map with statistical properties</vt:lpstr>
      <vt:lpstr>tmap for map with statistical properties</vt:lpstr>
      <vt:lpstr>Limitation of spatial data in communicable diseases</vt:lpstr>
      <vt:lpstr>Conclusion</vt:lpstr>
      <vt:lpstr>SUMMARY</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Crafting Map in Communicable Disease Using tmap R Package</dc:title>
  <dc:creator>ACER USER</dc:creator>
  <cp:lastModifiedBy>ACER USER</cp:lastModifiedBy>
  <cp:revision>12</cp:revision>
  <dcterms:created xsi:type="dcterms:W3CDTF">2023-09-21T02:20:57Z</dcterms:created>
  <dcterms:modified xsi:type="dcterms:W3CDTF">2023-10-25T14:09:16Z</dcterms:modified>
</cp:coreProperties>
</file>